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8"/>
  </p:notesMasterIdLst>
  <p:sldIdLst>
    <p:sldId id="259" r:id="rId2"/>
    <p:sldId id="257" r:id="rId3"/>
    <p:sldId id="266" r:id="rId4"/>
    <p:sldId id="265" r:id="rId5"/>
    <p:sldId id="260" r:id="rId6"/>
    <p:sldId id="267" r:id="rId7"/>
    <p:sldId id="268" r:id="rId8"/>
    <p:sldId id="271" r:id="rId9"/>
    <p:sldId id="274" r:id="rId10"/>
    <p:sldId id="273" r:id="rId11"/>
    <p:sldId id="272" r:id="rId12"/>
    <p:sldId id="281" r:id="rId13"/>
    <p:sldId id="280" r:id="rId14"/>
    <p:sldId id="279" r:id="rId15"/>
    <p:sldId id="278" r:id="rId16"/>
    <p:sldId id="282" r:id="rId17"/>
    <p:sldId id="283" r:id="rId18"/>
    <p:sldId id="284" r:id="rId19"/>
    <p:sldId id="285" r:id="rId20"/>
    <p:sldId id="287" r:id="rId21"/>
    <p:sldId id="288" r:id="rId22"/>
    <p:sldId id="289" r:id="rId23"/>
    <p:sldId id="290" r:id="rId24"/>
    <p:sldId id="291" r:id="rId25"/>
    <p:sldId id="292" r:id="rId26"/>
    <p:sldId id="286"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3646"/>
    <a:srgbClr val="1E1E1E"/>
    <a:srgbClr val="3D4E65"/>
    <a:srgbClr val="86CFE2"/>
    <a:srgbClr val="506786"/>
    <a:srgbClr val="5A7598"/>
    <a:srgbClr val="23396A"/>
    <a:srgbClr val="4092BC"/>
    <a:srgbClr val="3E557E"/>
    <a:srgbClr val="3642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518D8-8E5E-4D19-80E9-26B001B5EA84}" type="datetimeFigureOut">
              <a:rPr lang="en-US" smtClean="0"/>
              <a:t>11/30/2023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E2F303-5170-429A-B4E9-2688C3043437}" type="slidenum">
              <a:rPr lang="en-US" smtClean="0"/>
              <a:t>‹#›</a:t>
            </a:fld>
            <a:endParaRPr lang="en-US"/>
          </a:p>
        </p:txBody>
      </p:sp>
    </p:spTree>
    <p:extLst>
      <p:ext uri="{BB962C8B-B14F-4D97-AF65-F5344CB8AC3E}">
        <p14:creationId xmlns:p14="http://schemas.microsoft.com/office/powerpoint/2010/main" val="27451014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f-ZA" noProof="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E2F303-5170-429A-B4E9-2688C30434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0753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E2F303-5170-429A-B4E9-2688C30434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4669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E2F303-5170-429A-B4E9-2688C30434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4081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E2F303-5170-429A-B4E9-2688C30434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2206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f-ZA" noProof="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E2F303-5170-429A-B4E9-2688C30434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2043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f-ZA" noProof="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E2F303-5170-429A-B4E9-2688C30434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4302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f-ZA" noProof="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E2F303-5170-429A-B4E9-2688C30434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0166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f-ZA" noProof="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E2F303-5170-429A-B4E9-2688C30434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4031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f-ZA" noProof="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E2F303-5170-429A-B4E9-2688C30434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8259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f-ZA" noProof="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E2F303-5170-429A-B4E9-2688C30434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5604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f-ZA" noProof="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E2F303-5170-429A-B4E9-2688C30434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259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E2F303-5170-429A-B4E9-2688C3043437}" type="slidenum">
              <a:rPr lang="en-US" smtClean="0"/>
              <a:t>16</a:t>
            </a:fld>
            <a:endParaRPr lang="en-US"/>
          </a:p>
        </p:txBody>
      </p:sp>
    </p:spTree>
    <p:extLst>
      <p:ext uri="{BB962C8B-B14F-4D97-AF65-F5344CB8AC3E}">
        <p14:creationId xmlns:p14="http://schemas.microsoft.com/office/powerpoint/2010/main" val="3281961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34085E-EDD0-477C-9B64-F57B9F9AC57C}"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0DCF66-5E25-48F6-A25E-C926D11B90A1}" type="slidenum">
              <a:rPr lang="en-US" smtClean="0"/>
              <a:t>‹#›</a:t>
            </a:fld>
            <a:endParaRPr lang="en-US"/>
          </a:p>
        </p:txBody>
      </p:sp>
    </p:spTree>
    <p:extLst>
      <p:ext uri="{BB962C8B-B14F-4D97-AF65-F5344CB8AC3E}">
        <p14:creationId xmlns:p14="http://schemas.microsoft.com/office/powerpoint/2010/main" val="1300606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34085E-EDD0-477C-9B64-F57B9F9AC57C}"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0DCF66-5E25-48F6-A25E-C926D11B90A1}" type="slidenum">
              <a:rPr lang="en-US" smtClean="0"/>
              <a:t>‹#›</a:t>
            </a:fld>
            <a:endParaRPr lang="en-US"/>
          </a:p>
        </p:txBody>
      </p:sp>
    </p:spTree>
    <p:extLst>
      <p:ext uri="{BB962C8B-B14F-4D97-AF65-F5344CB8AC3E}">
        <p14:creationId xmlns:p14="http://schemas.microsoft.com/office/powerpoint/2010/main" val="3415106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34085E-EDD0-477C-9B64-F57B9F9AC57C}"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0DCF66-5E25-48F6-A25E-C926D11B90A1}" type="slidenum">
              <a:rPr lang="en-US" smtClean="0"/>
              <a:t>‹#›</a:t>
            </a:fld>
            <a:endParaRPr lang="en-US"/>
          </a:p>
        </p:txBody>
      </p:sp>
    </p:spTree>
    <p:extLst>
      <p:ext uri="{BB962C8B-B14F-4D97-AF65-F5344CB8AC3E}">
        <p14:creationId xmlns:p14="http://schemas.microsoft.com/office/powerpoint/2010/main" val="1331384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34085E-EDD0-477C-9B64-F57B9F9AC57C}"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0DCF66-5E25-48F6-A25E-C926D11B90A1}" type="slidenum">
              <a:rPr lang="en-US" smtClean="0"/>
              <a:t>‹#›</a:t>
            </a:fld>
            <a:endParaRPr lang="en-US"/>
          </a:p>
        </p:txBody>
      </p:sp>
    </p:spTree>
    <p:extLst>
      <p:ext uri="{BB962C8B-B14F-4D97-AF65-F5344CB8AC3E}">
        <p14:creationId xmlns:p14="http://schemas.microsoft.com/office/powerpoint/2010/main" val="1397388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34085E-EDD0-477C-9B64-F57B9F9AC57C}"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0DCF66-5E25-48F6-A25E-C926D11B90A1}" type="slidenum">
              <a:rPr lang="en-US" smtClean="0"/>
              <a:t>‹#›</a:t>
            </a:fld>
            <a:endParaRPr lang="en-US"/>
          </a:p>
        </p:txBody>
      </p:sp>
    </p:spTree>
    <p:extLst>
      <p:ext uri="{BB962C8B-B14F-4D97-AF65-F5344CB8AC3E}">
        <p14:creationId xmlns:p14="http://schemas.microsoft.com/office/powerpoint/2010/main" val="1428275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34085E-EDD0-477C-9B64-F57B9F9AC57C}" type="datetimeFigureOut">
              <a:rPr lang="en-US" smtClean="0"/>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0DCF66-5E25-48F6-A25E-C926D11B90A1}" type="slidenum">
              <a:rPr lang="en-US" smtClean="0"/>
              <a:t>‹#›</a:t>
            </a:fld>
            <a:endParaRPr lang="en-US"/>
          </a:p>
        </p:txBody>
      </p:sp>
    </p:spTree>
    <p:extLst>
      <p:ext uri="{BB962C8B-B14F-4D97-AF65-F5344CB8AC3E}">
        <p14:creationId xmlns:p14="http://schemas.microsoft.com/office/powerpoint/2010/main" val="2068974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34085E-EDD0-477C-9B64-F57B9F9AC57C}" type="datetimeFigureOut">
              <a:rPr lang="en-US" smtClean="0"/>
              <a:t>11/30/2023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0DCF66-5E25-48F6-A25E-C926D11B90A1}" type="slidenum">
              <a:rPr lang="en-US" smtClean="0"/>
              <a:t>‹#›</a:t>
            </a:fld>
            <a:endParaRPr lang="en-US"/>
          </a:p>
        </p:txBody>
      </p:sp>
    </p:spTree>
    <p:extLst>
      <p:ext uri="{BB962C8B-B14F-4D97-AF65-F5344CB8AC3E}">
        <p14:creationId xmlns:p14="http://schemas.microsoft.com/office/powerpoint/2010/main" val="265222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34085E-EDD0-477C-9B64-F57B9F9AC57C}" type="datetimeFigureOut">
              <a:rPr lang="en-US" smtClean="0"/>
              <a:t>11/30/2023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0DCF66-5E25-48F6-A25E-C926D11B90A1}" type="slidenum">
              <a:rPr lang="en-US" smtClean="0"/>
              <a:t>‹#›</a:t>
            </a:fld>
            <a:endParaRPr lang="en-US"/>
          </a:p>
        </p:txBody>
      </p:sp>
    </p:spTree>
    <p:extLst>
      <p:ext uri="{BB962C8B-B14F-4D97-AF65-F5344CB8AC3E}">
        <p14:creationId xmlns:p14="http://schemas.microsoft.com/office/powerpoint/2010/main" val="210910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34085E-EDD0-477C-9B64-F57B9F9AC57C}" type="datetimeFigureOut">
              <a:rPr lang="en-US" smtClean="0"/>
              <a:t>11/30/2023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0DCF66-5E25-48F6-A25E-C926D11B90A1}" type="slidenum">
              <a:rPr lang="en-US" smtClean="0"/>
              <a:t>‹#›</a:t>
            </a:fld>
            <a:endParaRPr lang="en-US"/>
          </a:p>
        </p:txBody>
      </p:sp>
    </p:spTree>
    <p:extLst>
      <p:ext uri="{BB962C8B-B14F-4D97-AF65-F5344CB8AC3E}">
        <p14:creationId xmlns:p14="http://schemas.microsoft.com/office/powerpoint/2010/main" val="4104415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34085E-EDD0-477C-9B64-F57B9F9AC57C}" type="datetimeFigureOut">
              <a:rPr lang="en-US" smtClean="0"/>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0DCF66-5E25-48F6-A25E-C926D11B90A1}" type="slidenum">
              <a:rPr lang="en-US" smtClean="0"/>
              <a:t>‹#›</a:t>
            </a:fld>
            <a:endParaRPr lang="en-US"/>
          </a:p>
        </p:txBody>
      </p:sp>
    </p:spTree>
    <p:extLst>
      <p:ext uri="{BB962C8B-B14F-4D97-AF65-F5344CB8AC3E}">
        <p14:creationId xmlns:p14="http://schemas.microsoft.com/office/powerpoint/2010/main" val="1293637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34085E-EDD0-477C-9B64-F57B9F9AC57C}" type="datetimeFigureOut">
              <a:rPr lang="en-US" smtClean="0"/>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0DCF66-5E25-48F6-A25E-C926D11B90A1}" type="slidenum">
              <a:rPr lang="en-US" smtClean="0"/>
              <a:t>‹#›</a:t>
            </a:fld>
            <a:endParaRPr lang="en-US"/>
          </a:p>
        </p:txBody>
      </p:sp>
    </p:spTree>
    <p:extLst>
      <p:ext uri="{BB962C8B-B14F-4D97-AF65-F5344CB8AC3E}">
        <p14:creationId xmlns:p14="http://schemas.microsoft.com/office/powerpoint/2010/main" val="3355403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34085E-EDD0-477C-9B64-F57B9F9AC57C}" type="datetimeFigureOut">
              <a:rPr lang="en-US" smtClean="0"/>
              <a:t>11/30/2023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0DCF66-5E25-48F6-A25E-C926D11B90A1}" type="slidenum">
              <a:rPr lang="en-US" smtClean="0"/>
              <a:t>‹#›</a:t>
            </a:fld>
            <a:endParaRPr lang="en-US"/>
          </a:p>
        </p:txBody>
      </p:sp>
    </p:spTree>
    <p:extLst>
      <p:ext uri="{BB962C8B-B14F-4D97-AF65-F5344CB8AC3E}">
        <p14:creationId xmlns:p14="http://schemas.microsoft.com/office/powerpoint/2010/main" val="90735669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3.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3.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003453B-FBF7-416E-BC57-94F12BC8C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313" y="0"/>
            <a:ext cx="12404513" cy="6934200"/>
          </a:xfrm>
          <a:prstGeom prst="rect">
            <a:avLst/>
          </a:prstGeom>
        </p:spPr>
      </p:pic>
      <p:pic>
        <p:nvPicPr>
          <p:cNvPr id="8" name="Picture 7">
            <a:extLst>
              <a:ext uri="{FF2B5EF4-FFF2-40B4-BE49-F238E27FC236}">
                <a16:creationId xmlns:a16="http://schemas.microsoft.com/office/drawing/2014/main" id="{24ECEE95-684A-4F11-8CF3-161E19C3A3D6}"/>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25"/>
                    </a14:imgEffect>
                  </a14:imgLayer>
                </a14:imgProps>
              </a:ext>
              <a:ext uri="{28A0092B-C50C-407E-A947-70E740481C1C}">
                <a14:useLocalDpi xmlns:a14="http://schemas.microsoft.com/office/drawing/2010/main" val="0"/>
              </a:ext>
            </a:extLst>
          </a:blip>
          <a:srcRect r="99685"/>
          <a:stretch/>
        </p:blipFill>
        <p:spPr>
          <a:xfrm>
            <a:off x="-136313" y="0"/>
            <a:ext cx="45719" cy="6934200"/>
          </a:xfrm>
          <a:prstGeom prst="rect">
            <a:avLst/>
          </a:prstGeom>
        </p:spPr>
      </p:pic>
      <p:sp>
        <p:nvSpPr>
          <p:cNvPr id="9" name="TextBox 8">
            <a:extLst>
              <a:ext uri="{FF2B5EF4-FFF2-40B4-BE49-F238E27FC236}">
                <a16:creationId xmlns:a16="http://schemas.microsoft.com/office/drawing/2014/main" id="{2FB49EF4-7900-4BF3-BF33-51C2CE7A0695}"/>
              </a:ext>
            </a:extLst>
          </p:cNvPr>
          <p:cNvSpPr txBox="1"/>
          <p:nvPr/>
        </p:nvSpPr>
        <p:spPr>
          <a:xfrm>
            <a:off x="-11984700" y="1879074"/>
            <a:ext cx="5052073" cy="3785652"/>
          </a:xfrm>
          <a:prstGeom prst="rect">
            <a:avLst/>
          </a:prstGeom>
          <a:noFill/>
        </p:spPr>
        <p:txBody>
          <a:bodyPr wrap="square" rtlCol="0">
            <a:spAutoFit/>
          </a:bodyPr>
          <a:lstStyle/>
          <a:p>
            <a:pPr algn="ctr"/>
            <a:r>
              <a:rPr lang="en-US" sz="8000" dirty="0">
                <a:solidFill>
                  <a:schemeClr val="bg1"/>
                </a:solidFill>
                <a:latin typeface="Bookman Old Style" panose="02050604050505020204" pitchFamily="18" charset="0"/>
                <a:ea typeface="Gadugi" panose="020B0502040204020203" pitchFamily="34" charset="0"/>
              </a:rPr>
              <a:t>My Timetable database</a:t>
            </a:r>
          </a:p>
        </p:txBody>
      </p:sp>
    </p:spTree>
    <p:extLst>
      <p:ext uri="{BB962C8B-B14F-4D97-AF65-F5344CB8AC3E}">
        <p14:creationId xmlns:p14="http://schemas.microsoft.com/office/powerpoint/2010/main" val="965274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A3646"/>
        </a:solidFill>
        <a:effectLst/>
      </p:bgPr>
    </p:bg>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38F06735-FD23-4CC2-BAD0-8D3BEA81459A}"/>
              </a:ext>
            </a:extLst>
          </p:cNvPr>
          <p:cNvSpPr/>
          <p:nvPr/>
        </p:nvSpPr>
        <p:spPr>
          <a:xfrm>
            <a:off x="6455308" y="1849008"/>
            <a:ext cx="2391507" cy="39530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C74EAB26-F367-40F3-873C-FC8A81ED7FB5}"/>
              </a:ext>
            </a:extLst>
          </p:cNvPr>
          <p:cNvSpPr txBox="1"/>
          <p:nvPr/>
        </p:nvSpPr>
        <p:spPr>
          <a:xfrm>
            <a:off x="0" y="815926"/>
            <a:ext cx="12191999"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Bookman Old Style" panose="02050604050505020204" pitchFamily="18" charset="0"/>
                <a:ea typeface="+mn-ea"/>
                <a:cs typeface="+mn-cs"/>
              </a:rPr>
              <a:t>Attributes</a:t>
            </a:r>
          </a:p>
        </p:txBody>
      </p:sp>
      <p:sp>
        <p:nvSpPr>
          <p:cNvPr id="9" name="TextBox 8">
            <a:extLst>
              <a:ext uri="{FF2B5EF4-FFF2-40B4-BE49-F238E27FC236}">
                <a16:creationId xmlns:a16="http://schemas.microsoft.com/office/drawing/2014/main" id="{B73B47C5-38E1-478C-B587-7A9F94F3C3A2}"/>
              </a:ext>
            </a:extLst>
          </p:cNvPr>
          <p:cNvSpPr txBox="1"/>
          <p:nvPr/>
        </p:nvSpPr>
        <p:spPr>
          <a:xfrm>
            <a:off x="400932" y="2295603"/>
            <a:ext cx="239150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For teachers</a:t>
            </a:r>
          </a:p>
        </p:txBody>
      </p:sp>
      <p:sp>
        <p:nvSpPr>
          <p:cNvPr id="10" name="TextBox 9">
            <a:extLst>
              <a:ext uri="{FF2B5EF4-FFF2-40B4-BE49-F238E27FC236}">
                <a16:creationId xmlns:a16="http://schemas.microsoft.com/office/drawing/2014/main" id="{8A4499C6-A7BA-4126-9962-9DD1AB32D0D0}"/>
              </a:ext>
            </a:extLst>
          </p:cNvPr>
          <p:cNvSpPr txBox="1"/>
          <p:nvPr/>
        </p:nvSpPr>
        <p:spPr>
          <a:xfrm>
            <a:off x="654149" y="2902189"/>
            <a:ext cx="1885071" cy="2031325"/>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af-ZA" sz="1800" b="0" i="0" u="none" strike="noStrike" kern="1200" cap="none" spc="0" normalizeH="0" baseline="0" noProof="0" dirty="0">
                <a:ln>
                  <a:noFill/>
                </a:ln>
                <a:solidFill>
                  <a:prstClr val="white"/>
                </a:solidFill>
                <a:effectLst/>
                <a:uLnTx/>
                <a:uFillTx/>
                <a:latin typeface="Bookman Old Style" panose="02050604050505020204" pitchFamily="18" charset="0"/>
              </a:rPr>
              <a:t>Teacher_ID</a:t>
            </a:r>
          </a:p>
          <a:p>
            <a:pPr marL="285750" marR="0" lvl="0" indent="-285750" algn="l" defTabSz="4572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af-ZA" sz="1800" b="0" i="0" u="none" strike="noStrike" kern="1200" cap="none" spc="0" normalizeH="0" baseline="0" noProof="0" dirty="0">
                <a:ln>
                  <a:noFill/>
                </a:ln>
                <a:solidFill>
                  <a:prstClr val="white"/>
                </a:solidFill>
                <a:effectLst/>
                <a:uLnTx/>
                <a:uFillTx/>
                <a:latin typeface="Bookman Old Style" panose="02050604050505020204" pitchFamily="18" charset="0"/>
              </a:rPr>
              <a:t>T_Fname</a:t>
            </a:r>
          </a:p>
          <a:p>
            <a:pPr marL="285750" marR="0" lvl="0" indent="-285750" algn="l" defTabSz="4572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af-ZA" sz="1800" b="0" i="0" u="none" strike="noStrike" kern="1200" cap="none" spc="0" normalizeH="0" baseline="0" noProof="0" dirty="0">
                <a:ln>
                  <a:noFill/>
                </a:ln>
                <a:solidFill>
                  <a:prstClr val="white"/>
                </a:solidFill>
                <a:effectLst/>
                <a:uLnTx/>
                <a:uFillTx/>
                <a:latin typeface="Bookman Old Style" panose="02050604050505020204" pitchFamily="18" charset="0"/>
              </a:rPr>
              <a:t>T_Lname</a:t>
            </a:r>
          </a:p>
          <a:p>
            <a:pPr marL="285750" marR="0" lvl="0" indent="-285750" algn="l" defTabSz="4572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af-ZA" sz="1800" b="0" i="0" u="none" strike="noStrike" kern="1200" cap="none" spc="0" normalizeH="0" baseline="0" noProof="0" dirty="0">
                <a:ln>
                  <a:noFill/>
                </a:ln>
                <a:solidFill>
                  <a:prstClr val="white"/>
                </a:solidFill>
                <a:effectLst/>
                <a:uLnTx/>
                <a:uFillTx/>
                <a:latin typeface="Bookman Old Style" panose="02050604050505020204" pitchFamily="18" charset="0"/>
              </a:rPr>
              <a:t>Email</a:t>
            </a:r>
          </a:p>
          <a:p>
            <a:pPr marL="285750" marR="0" lvl="0" indent="-285750" algn="l" defTabSz="4572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af-ZA" sz="1800" b="0" i="0" u="none" strike="noStrike" kern="1200" cap="none" spc="0" normalizeH="0" baseline="0" noProof="0" dirty="0">
                <a:ln>
                  <a:noFill/>
                </a:ln>
                <a:solidFill>
                  <a:prstClr val="white"/>
                </a:solidFill>
                <a:effectLst/>
                <a:uLnTx/>
                <a:uFillTx/>
                <a:latin typeface="Bookman Old Style" panose="02050604050505020204" pitchFamily="18" charset="0"/>
              </a:rPr>
              <a:t>Phone</a:t>
            </a:r>
          </a:p>
          <a:p>
            <a:pPr marL="285750" marR="0" lvl="0" indent="-285750" algn="l" defTabSz="4572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af-ZA" sz="1800" b="0" i="0" u="none" strike="noStrike" kern="1200" cap="none" spc="0" normalizeH="0" baseline="0" noProof="0" dirty="0">
                <a:ln>
                  <a:noFill/>
                </a:ln>
                <a:solidFill>
                  <a:prstClr val="white"/>
                </a:solidFill>
                <a:effectLst/>
                <a:uLnTx/>
                <a:uFillTx/>
                <a:latin typeface="Bookman Old Style" panose="02050604050505020204" pitchFamily="18" charset="0"/>
              </a:rPr>
              <a:t>Tutor</a:t>
            </a:r>
          </a:p>
          <a:p>
            <a:pPr marL="285750" marR="0" lvl="0" indent="-285750" algn="l" defTabSz="4572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4C5E4098-2A68-4079-AA0F-8D49F126FDC2}"/>
              </a:ext>
            </a:extLst>
          </p:cNvPr>
          <p:cNvSpPr txBox="1"/>
          <p:nvPr/>
        </p:nvSpPr>
        <p:spPr>
          <a:xfrm>
            <a:off x="3413173" y="2295602"/>
            <a:ext cx="239150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For subjects</a:t>
            </a:r>
          </a:p>
        </p:txBody>
      </p:sp>
      <p:sp>
        <p:nvSpPr>
          <p:cNvPr id="12" name="TextBox 11">
            <a:extLst>
              <a:ext uri="{FF2B5EF4-FFF2-40B4-BE49-F238E27FC236}">
                <a16:creationId xmlns:a16="http://schemas.microsoft.com/office/drawing/2014/main" id="{1822D7DA-5DE6-4624-AF3F-33DECB4359FB}"/>
              </a:ext>
            </a:extLst>
          </p:cNvPr>
          <p:cNvSpPr txBox="1"/>
          <p:nvPr/>
        </p:nvSpPr>
        <p:spPr>
          <a:xfrm>
            <a:off x="3666392" y="2902189"/>
            <a:ext cx="1885071" cy="923330"/>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af-ZA" sz="1800" b="0" i="0" u="none" strike="noStrike" kern="1200" cap="none" spc="0" normalizeH="0" baseline="0" noProof="0" dirty="0">
                <a:ln>
                  <a:noFill/>
                </a:ln>
                <a:solidFill>
                  <a:prstClr val="white"/>
                </a:solidFill>
                <a:effectLst/>
                <a:uLnTx/>
                <a:uFillTx/>
                <a:latin typeface="Bookman Old Style" panose="02050604050505020204" pitchFamily="18" charset="0"/>
              </a:rPr>
              <a:t>S_ID</a:t>
            </a:r>
          </a:p>
          <a:p>
            <a:pPr marL="285750" marR="0" lvl="0" indent="-285750" algn="l" defTabSz="4572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af-ZA" sz="1800" b="0" i="0" u="none" strike="noStrike" kern="1200" cap="none" spc="0" normalizeH="0" baseline="0" noProof="0" dirty="0">
                <a:ln>
                  <a:noFill/>
                </a:ln>
                <a:solidFill>
                  <a:prstClr val="white"/>
                </a:solidFill>
                <a:effectLst/>
                <a:uLnTx/>
                <a:uFillTx/>
                <a:latin typeface="Bookman Old Style" panose="02050604050505020204" pitchFamily="18" charset="0"/>
              </a:rPr>
              <a:t>S_Name</a:t>
            </a:r>
          </a:p>
          <a:p>
            <a:pPr marL="285750" marR="0" lvl="0" indent="-285750" algn="l" defTabSz="4572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7E22DD0D-A9D4-4F10-B525-A7E25A861B05}"/>
              </a:ext>
            </a:extLst>
          </p:cNvPr>
          <p:cNvSpPr txBox="1"/>
          <p:nvPr/>
        </p:nvSpPr>
        <p:spPr>
          <a:xfrm>
            <a:off x="6425414" y="2295600"/>
            <a:ext cx="257380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A3646"/>
                </a:solidFill>
                <a:effectLst/>
                <a:uLnTx/>
                <a:uFillTx/>
                <a:latin typeface="Bahnschrift" panose="020B0502040204020203" pitchFamily="34" charset="0"/>
                <a:ea typeface="+mn-ea"/>
                <a:cs typeface="+mn-cs"/>
              </a:rPr>
              <a:t>For departments</a:t>
            </a:r>
          </a:p>
        </p:txBody>
      </p:sp>
      <p:sp>
        <p:nvSpPr>
          <p:cNvPr id="14" name="TextBox 13">
            <a:extLst>
              <a:ext uri="{FF2B5EF4-FFF2-40B4-BE49-F238E27FC236}">
                <a16:creationId xmlns:a16="http://schemas.microsoft.com/office/drawing/2014/main" id="{FA9DF697-2EE3-46B4-B7D4-97273F6A565A}"/>
              </a:ext>
            </a:extLst>
          </p:cNvPr>
          <p:cNvSpPr txBox="1"/>
          <p:nvPr/>
        </p:nvSpPr>
        <p:spPr>
          <a:xfrm>
            <a:off x="6678635" y="2901295"/>
            <a:ext cx="1987063" cy="1200329"/>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
                <a:srgbClr val="2A3646"/>
              </a:buClr>
              <a:buSzTx/>
              <a:buFont typeface="Wingdings" panose="05000000000000000000" pitchFamily="2" charset="2"/>
              <a:buChar char="§"/>
              <a:tabLst/>
              <a:defRPr/>
            </a:pPr>
            <a:r>
              <a:rPr kumimoji="0" lang="af-ZA" sz="1800" b="0" i="0" u="none" strike="noStrike" kern="1200" cap="none" spc="0" normalizeH="0" baseline="0" noProof="0" dirty="0">
                <a:ln>
                  <a:noFill/>
                </a:ln>
                <a:solidFill>
                  <a:srgbClr val="2A3646"/>
                </a:solidFill>
                <a:effectLst/>
                <a:uLnTx/>
                <a:uFillTx/>
                <a:latin typeface="Bookman Old Style" panose="02050604050505020204" pitchFamily="18" charset="0"/>
              </a:rPr>
              <a:t>D_ID</a:t>
            </a:r>
          </a:p>
          <a:p>
            <a:pPr marL="285750" marR="0" lvl="0" indent="-285750" algn="l" defTabSz="457200" rtl="0" eaLnBrk="1" fontAlgn="auto" latinLnBrk="0" hangingPunct="1">
              <a:lnSpc>
                <a:spcPct val="100000"/>
              </a:lnSpc>
              <a:spcBef>
                <a:spcPts val="0"/>
              </a:spcBef>
              <a:spcAft>
                <a:spcPts val="0"/>
              </a:spcAft>
              <a:buClr>
                <a:srgbClr val="2A3646"/>
              </a:buClr>
              <a:buSzTx/>
              <a:buFont typeface="Wingdings" panose="05000000000000000000" pitchFamily="2" charset="2"/>
              <a:buChar char="§"/>
              <a:tabLst/>
              <a:defRPr/>
            </a:pPr>
            <a:r>
              <a:rPr kumimoji="0" lang="af-ZA" sz="1800" b="0" i="0" u="none" strike="noStrike" kern="1200" cap="none" spc="0" normalizeH="0" baseline="0" noProof="0" dirty="0">
                <a:ln>
                  <a:noFill/>
                </a:ln>
                <a:solidFill>
                  <a:srgbClr val="2A3646"/>
                </a:solidFill>
                <a:effectLst/>
                <a:uLnTx/>
                <a:uFillTx/>
                <a:latin typeface="Bookman Old Style" panose="02050604050505020204" pitchFamily="18" charset="0"/>
              </a:rPr>
              <a:t>D_Name</a:t>
            </a:r>
          </a:p>
          <a:p>
            <a:pPr marL="285750" marR="0" lvl="0" indent="-285750" algn="l" defTabSz="457200" rtl="0" eaLnBrk="1" fontAlgn="auto" latinLnBrk="0" hangingPunct="1">
              <a:lnSpc>
                <a:spcPct val="100000"/>
              </a:lnSpc>
              <a:spcBef>
                <a:spcPts val="0"/>
              </a:spcBef>
              <a:spcAft>
                <a:spcPts val="0"/>
              </a:spcAft>
              <a:buClr>
                <a:srgbClr val="2A3646"/>
              </a:buClr>
              <a:buSzTx/>
              <a:buFont typeface="Wingdings" panose="05000000000000000000" pitchFamily="2" charset="2"/>
              <a:buChar char="§"/>
              <a:tabLst/>
              <a:defRPr/>
            </a:pPr>
            <a:r>
              <a:rPr kumimoji="0" lang="af-ZA" sz="1800" b="0" i="0" u="none" strike="noStrike" kern="1200" cap="none" spc="0" normalizeH="0" baseline="0" noProof="0" dirty="0">
                <a:ln>
                  <a:noFill/>
                </a:ln>
                <a:solidFill>
                  <a:srgbClr val="2A3646"/>
                </a:solidFill>
                <a:effectLst/>
                <a:uLnTx/>
                <a:uFillTx/>
                <a:latin typeface="Bookman Old Style" panose="02050604050505020204" pitchFamily="18" charset="0"/>
              </a:rPr>
              <a:t>Teacher_num</a:t>
            </a:r>
          </a:p>
          <a:p>
            <a:pPr marL="285750" marR="0" lvl="0" indent="-285750" algn="l" defTabSz="4572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40FBF9B4-88E2-4824-8313-A0DB2B3328AD}"/>
              </a:ext>
            </a:extLst>
          </p:cNvPr>
          <p:cNvSpPr txBox="1"/>
          <p:nvPr/>
        </p:nvSpPr>
        <p:spPr>
          <a:xfrm>
            <a:off x="9437661" y="2295601"/>
            <a:ext cx="255973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f-ZA" sz="2400" b="0" i="0" u="none" strike="noStrike" kern="1200" cap="none" spc="0" normalizeH="0" baseline="0" noProof="0" dirty="0">
                <a:ln>
                  <a:noFill/>
                </a:ln>
                <a:solidFill>
                  <a:srgbClr val="2A3646"/>
                </a:solidFill>
                <a:effectLst/>
                <a:uLnTx/>
                <a:uFillTx/>
                <a:latin typeface="Bahnschrift" panose="020B0502040204020203" pitchFamily="34" charset="0"/>
                <a:ea typeface="+mn-ea"/>
                <a:cs typeface="+mn-cs"/>
              </a:rPr>
              <a:t>For Tperiods</a:t>
            </a:r>
          </a:p>
        </p:txBody>
      </p:sp>
      <p:sp>
        <p:nvSpPr>
          <p:cNvPr id="16" name="TextBox 15">
            <a:extLst>
              <a:ext uri="{FF2B5EF4-FFF2-40B4-BE49-F238E27FC236}">
                <a16:creationId xmlns:a16="http://schemas.microsoft.com/office/drawing/2014/main" id="{0B6A9A91-0566-4438-A1A3-1A1A87A13D37}"/>
              </a:ext>
            </a:extLst>
          </p:cNvPr>
          <p:cNvSpPr txBox="1"/>
          <p:nvPr/>
        </p:nvSpPr>
        <p:spPr>
          <a:xfrm>
            <a:off x="9728976" y="2901295"/>
            <a:ext cx="1885071" cy="1477328"/>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
                <a:srgbClr val="2A3646"/>
              </a:buClr>
              <a:buSzTx/>
              <a:buFont typeface="Wingdings" panose="05000000000000000000" pitchFamily="2" charset="2"/>
              <a:buChar char="§"/>
              <a:tabLst/>
              <a:defRPr/>
            </a:pPr>
            <a:r>
              <a:rPr kumimoji="0" lang="af-ZA" sz="1800" b="0" i="0" u="none" strike="noStrike" kern="1200" cap="none" spc="0" normalizeH="0" baseline="0" noProof="0" dirty="0">
                <a:ln>
                  <a:noFill/>
                </a:ln>
                <a:solidFill>
                  <a:srgbClr val="2A3646"/>
                </a:solidFill>
                <a:effectLst/>
                <a:uLnTx/>
                <a:uFillTx/>
                <a:latin typeface="Calibri" panose="020F0502020204030204"/>
                <a:ea typeface="+mn-ea"/>
                <a:cs typeface="+mn-cs"/>
              </a:rPr>
              <a:t>Period_ID</a:t>
            </a:r>
          </a:p>
          <a:p>
            <a:pPr marL="285750" marR="0" lvl="0" indent="-285750" algn="l" defTabSz="457200" rtl="0" eaLnBrk="1" fontAlgn="auto" latinLnBrk="0" hangingPunct="1">
              <a:lnSpc>
                <a:spcPct val="100000"/>
              </a:lnSpc>
              <a:spcBef>
                <a:spcPts val="0"/>
              </a:spcBef>
              <a:spcAft>
                <a:spcPts val="0"/>
              </a:spcAft>
              <a:buClr>
                <a:srgbClr val="2A3646"/>
              </a:buClr>
              <a:buSzTx/>
              <a:buFont typeface="Wingdings" panose="05000000000000000000" pitchFamily="2" charset="2"/>
              <a:buChar char="§"/>
              <a:tabLst/>
              <a:defRPr/>
            </a:pPr>
            <a:r>
              <a:rPr kumimoji="0" lang="af-ZA" sz="1800" b="0" i="0" u="none" strike="noStrike" kern="1200" cap="none" spc="0" normalizeH="0" baseline="0" noProof="0" dirty="0">
                <a:ln>
                  <a:noFill/>
                </a:ln>
                <a:solidFill>
                  <a:srgbClr val="2A3646"/>
                </a:solidFill>
                <a:effectLst/>
                <a:uLnTx/>
                <a:uFillTx/>
                <a:latin typeface="Calibri" panose="020F0502020204030204"/>
                <a:ea typeface="+mn-ea"/>
                <a:cs typeface="+mn-cs"/>
              </a:rPr>
              <a:t>Period_Name</a:t>
            </a:r>
          </a:p>
          <a:p>
            <a:pPr marL="285750" marR="0" lvl="0" indent="-285750" algn="l" defTabSz="457200" rtl="0" eaLnBrk="1" fontAlgn="auto" latinLnBrk="0" hangingPunct="1">
              <a:lnSpc>
                <a:spcPct val="100000"/>
              </a:lnSpc>
              <a:spcBef>
                <a:spcPts val="0"/>
              </a:spcBef>
              <a:spcAft>
                <a:spcPts val="0"/>
              </a:spcAft>
              <a:buClr>
                <a:srgbClr val="2A3646"/>
              </a:buClr>
              <a:buSzTx/>
              <a:buFont typeface="Wingdings" panose="05000000000000000000" pitchFamily="2" charset="2"/>
              <a:buChar char="§"/>
              <a:tabLst/>
              <a:defRPr/>
            </a:pPr>
            <a:r>
              <a:rPr kumimoji="0" lang="af-ZA" sz="1800" b="0" i="0" u="none" strike="noStrike" kern="1200" cap="none" spc="0" normalizeH="0" baseline="0" noProof="0" dirty="0">
                <a:ln>
                  <a:noFill/>
                </a:ln>
                <a:solidFill>
                  <a:srgbClr val="2A3646"/>
                </a:solidFill>
                <a:effectLst/>
                <a:uLnTx/>
                <a:uFillTx/>
                <a:latin typeface="Calibri" panose="020F0502020204030204"/>
                <a:ea typeface="+mn-ea"/>
                <a:cs typeface="+mn-cs"/>
              </a:rPr>
              <a:t>S_Date</a:t>
            </a:r>
          </a:p>
          <a:p>
            <a:pPr marL="285750" marR="0" lvl="0" indent="-285750" algn="l" defTabSz="457200" rtl="0" eaLnBrk="1" fontAlgn="auto" latinLnBrk="0" hangingPunct="1">
              <a:lnSpc>
                <a:spcPct val="100000"/>
              </a:lnSpc>
              <a:spcBef>
                <a:spcPts val="0"/>
              </a:spcBef>
              <a:spcAft>
                <a:spcPts val="0"/>
              </a:spcAft>
              <a:buClr>
                <a:srgbClr val="2A3646"/>
              </a:buClr>
              <a:buSzTx/>
              <a:buFont typeface="Wingdings" panose="05000000000000000000" pitchFamily="2" charset="2"/>
              <a:buChar char="§"/>
              <a:tabLst/>
              <a:defRPr/>
            </a:pPr>
            <a:r>
              <a:rPr kumimoji="0" lang="af-ZA" sz="1800" b="0" i="0" u="none" strike="noStrike" kern="1200" cap="none" spc="0" normalizeH="0" baseline="0" noProof="0" dirty="0">
                <a:ln>
                  <a:noFill/>
                </a:ln>
                <a:solidFill>
                  <a:srgbClr val="2A3646"/>
                </a:solidFill>
                <a:effectLst/>
                <a:uLnTx/>
                <a:uFillTx/>
                <a:latin typeface="Calibri" panose="020F0502020204030204"/>
                <a:ea typeface="+mn-ea"/>
                <a:cs typeface="+mn-cs"/>
              </a:rPr>
              <a:t>E_date</a:t>
            </a:r>
          </a:p>
          <a:p>
            <a:pPr marL="285750" marR="0" lvl="0" indent="-285750" algn="l" defTabSz="4572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637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A3646"/>
        </a:solidFill>
        <a:effectLst/>
      </p:bgPr>
    </p:bg>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38F06735-FD23-4CC2-BAD0-8D3BEA81459A}"/>
              </a:ext>
            </a:extLst>
          </p:cNvPr>
          <p:cNvSpPr/>
          <p:nvPr/>
        </p:nvSpPr>
        <p:spPr>
          <a:xfrm>
            <a:off x="9437661" y="1941341"/>
            <a:ext cx="2391507" cy="39530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C74EAB26-F367-40F3-873C-FC8A81ED7FB5}"/>
              </a:ext>
            </a:extLst>
          </p:cNvPr>
          <p:cNvSpPr txBox="1"/>
          <p:nvPr/>
        </p:nvSpPr>
        <p:spPr>
          <a:xfrm>
            <a:off x="0" y="815926"/>
            <a:ext cx="12191999"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Bookman Old Style" panose="02050604050505020204" pitchFamily="18" charset="0"/>
                <a:ea typeface="+mn-ea"/>
                <a:cs typeface="+mn-cs"/>
              </a:rPr>
              <a:t>Attributes</a:t>
            </a:r>
          </a:p>
        </p:txBody>
      </p:sp>
      <p:sp>
        <p:nvSpPr>
          <p:cNvPr id="9" name="TextBox 8">
            <a:extLst>
              <a:ext uri="{FF2B5EF4-FFF2-40B4-BE49-F238E27FC236}">
                <a16:creationId xmlns:a16="http://schemas.microsoft.com/office/drawing/2014/main" id="{B73B47C5-38E1-478C-B587-7A9F94F3C3A2}"/>
              </a:ext>
            </a:extLst>
          </p:cNvPr>
          <p:cNvSpPr txBox="1"/>
          <p:nvPr/>
        </p:nvSpPr>
        <p:spPr>
          <a:xfrm>
            <a:off x="400932" y="2295603"/>
            <a:ext cx="239150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For teachers</a:t>
            </a:r>
          </a:p>
        </p:txBody>
      </p:sp>
      <p:sp>
        <p:nvSpPr>
          <p:cNvPr id="10" name="TextBox 9">
            <a:extLst>
              <a:ext uri="{FF2B5EF4-FFF2-40B4-BE49-F238E27FC236}">
                <a16:creationId xmlns:a16="http://schemas.microsoft.com/office/drawing/2014/main" id="{8A4499C6-A7BA-4126-9962-9DD1AB32D0D0}"/>
              </a:ext>
            </a:extLst>
          </p:cNvPr>
          <p:cNvSpPr txBox="1"/>
          <p:nvPr/>
        </p:nvSpPr>
        <p:spPr>
          <a:xfrm>
            <a:off x="654149" y="2902189"/>
            <a:ext cx="1885071" cy="2031325"/>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af-ZA" sz="1800" b="0" i="0" u="none" strike="noStrike" kern="1200" cap="none" spc="0" normalizeH="0" baseline="0" noProof="0" dirty="0">
                <a:ln>
                  <a:noFill/>
                </a:ln>
                <a:solidFill>
                  <a:prstClr val="white"/>
                </a:solidFill>
                <a:effectLst/>
                <a:uLnTx/>
                <a:uFillTx/>
                <a:latin typeface="Bookman Old Style" panose="02050604050505020204" pitchFamily="18" charset="0"/>
              </a:rPr>
              <a:t>Teacher_ID</a:t>
            </a:r>
          </a:p>
          <a:p>
            <a:pPr marL="285750" marR="0" lvl="0" indent="-285750" algn="l" defTabSz="4572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af-ZA" sz="1800" b="0" i="0" u="none" strike="noStrike" kern="1200" cap="none" spc="0" normalizeH="0" baseline="0" noProof="0" dirty="0">
                <a:ln>
                  <a:noFill/>
                </a:ln>
                <a:solidFill>
                  <a:prstClr val="white"/>
                </a:solidFill>
                <a:effectLst/>
                <a:uLnTx/>
                <a:uFillTx/>
                <a:latin typeface="Bookman Old Style" panose="02050604050505020204" pitchFamily="18" charset="0"/>
              </a:rPr>
              <a:t>T_Fname</a:t>
            </a:r>
          </a:p>
          <a:p>
            <a:pPr marL="285750" marR="0" lvl="0" indent="-285750" algn="l" defTabSz="4572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af-ZA" sz="1800" b="0" i="0" u="none" strike="noStrike" kern="1200" cap="none" spc="0" normalizeH="0" baseline="0" noProof="0" dirty="0">
                <a:ln>
                  <a:noFill/>
                </a:ln>
                <a:solidFill>
                  <a:prstClr val="white"/>
                </a:solidFill>
                <a:effectLst/>
                <a:uLnTx/>
                <a:uFillTx/>
                <a:latin typeface="Bookman Old Style" panose="02050604050505020204" pitchFamily="18" charset="0"/>
              </a:rPr>
              <a:t>T_Lname</a:t>
            </a:r>
          </a:p>
          <a:p>
            <a:pPr marL="285750" marR="0" lvl="0" indent="-285750" algn="l" defTabSz="4572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af-ZA" sz="1800" b="0" i="0" u="none" strike="noStrike" kern="1200" cap="none" spc="0" normalizeH="0" baseline="0" noProof="0" dirty="0">
                <a:ln>
                  <a:noFill/>
                </a:ln>
                <a:solidFill>
                  <a:prstClr val="white"/>
                </a:solidFill>
                <a:effectLst/>
                <a:uLnTx/>
                <a:uFillTx/>
                <a:latin typeface="Bookman Old Style" panose="02050604050505020204" pitchFamily="18" charset="0"/>
              </a:rPr>
              <a:t>Email</a:t>
            </a:r>
          </a:p>
          <a:p>
            <a:pPr marL="285750" marR="0" lvl="0" indent="-285750" algn="l" defTabSz="4572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af-ZA" sz="1800" b="0" i="0" u="none" strike="noStrike" kern="1200" cap="none" spc="0" normalizeH="0" baseline="0" noProof="0" dirty="0">
                <a:ln>
                  <a:noFill/>
                </a:ln>
                <a:solidFill>
                  <a:prstClr val="white"/>
                </a:solidFill>
                <a:effectLst/>
                <a:uLnTx/>
                <a:uFillTx/>
                <a:latin typeface="Bookman Old Style" panose="02050604050505020204" pitchFamily="18" charset="0"/>
              </a:rPr>
              <a:t>Phone</a:t>
            </a:r>
          </a:p>
          <a:p>
            <a:pPr marL="285750" marR="0" lvl="0" indent="-285750" algn="l" defTabSz="4572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af-ZA" sz="1800" b="0" i="0" u="none" strike="noStrike" kern="1200" cap="none" spc="0" normalizeH="0" baseline="0" noProof="0" dirty="0">
                <a:ln>
                  <a:noFill/>
                </a:ln>
                <a:solidFill>
                  <a:prstClr val="white"/>
                </a:solidFill>
                <a:effectLst/>
                <a:uLnTx/>
                <a:uFillTx/>
                <a:latin typeface="Bookman Old Style" panose="02050604050505020204" pitchFamily="18" charset="0"/>
              </a:rPr>
              <a:t>Tutor</a:t>
            </a:r>
          </a:p>
          <a:p>
            <a:pPr marL="285750" marR="0" lvl="0" indent="-285750" algn="l" defTabSz="4572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4C5E4098-2A68-4079-AA0F-8D49F126FDC2}"/>
              </a:ext>
            </a:extLst>
          </p:cNvPr>
          <p:cNvSpPr txBox="1"/>
          <p:nvPr/>
        </p:nvSpPr>
        <p:spPr>
          <a:xfrm>
            <a:off x="3413173" y="2295602"/>
            <a:ext cx="239150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For subjects</a:t>
            </a:r>
          </a:p>
        </p:txBody>
      </p:sp>
      <p:sp>
        <p:nvSpPr>
          <p:cNvPr id="12" name="TextBox 11">
            <a:extLst>
              <a:ext uri="{FF2B5EF4-FFF2-40B4-BE49-F238E27FC236}">
                <a16:creationId xmlns:a16="http://schemas.microsoft.com/office/drawing/2014/main" id="{1822D7DA-5DE6-4624-AF3F-33DECB4359FB}"/>
              </a:ext>
            </a:extLst>
          </p:cNvPr>
          <p:cNvSpPr txBox="1"/>
          <p:nvPr/>
        </p:nvSpPr>
        <p:spPr>
          <a:xfrm>
            <a:off x="3666392" y="2902189"/>
            <a:ext cx="1885071" cy="923330"/>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af-ZA" sz="1800" b="0" i="0" u="none" strike="noStrike" kern="1200" cap="none" spc="0" normalizeH="0" baseline="0" noProof="0" dirty="0">
                <a:ln>
                  <a:noFill/>
                </a:ln>
                <a:solidFill>
                  <a:prstClr val="white"/>
                </a:solidFill>
                <a:effectLst/>
                <a:uLnTx/>
                <a:uFillTx/>
                <a:latin typeface="Bookman Old Style" panose="02050604050505020204" pitchFamily="18" charset="0"/>
              </a:rPr>
              <a:t>S_ID</a:t>
            </a:r>
          </a:p>
          <a:p>
            <a:pPr marL="285750" marR="0" lvl="0" indent="-285750" algn="l" defTabSz="4572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af-ZA" sz="1800" b="0" i="0" u="none" strike="noStrike" kern="1200" cap="none" spc="0" normalizeH="0" baseline="0" noProof="0" dirty="0">
                <a:ln>
                  <a:noFill/>
                </a:ln>
                <a:solidFill>
                  <a:prstClr val="white"/>
                </a:solidFill>
                <a:effectLst/>
                <a:uLnTx/>
                <a:uFillTx/>
                <a:latin typeface="Bookman Old Style" panose="02050604050505020204" pitchFamily="18" charset="0"/>
              </a:rPr>
              <a:t>S_Name</a:t>
            </a:r>
          </a:p>
          <a:p>
            <a:pPr marL="285750" marR="0" lvl="0" indent="-285750" algn="l" defTabSz="4572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7E22DD0D-A9D4-4F10-B525-A7E25A861B05}"/>
              </a:ext>
            </a:extLst>
          </p:cNvPr>
          <p:cNvSpPr txBox="1"/>
          <p:nvPr/>
        </p:nvSpPr>
        <p:spPr>
          <a:xfrm>
            <a:off x="6425414" y="2295600"/>
            <a:ext cx="257380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For departments</a:t>
            </a:r>
          </a:p>
        </p:txBody>
      </p:sp>
      <p:sp>
        <p:nvSpPr>
          <p:cNvPr id="14" name="TextBox 13">
            <a:extLst>
              <a:ext uri="{FF2B5EF4-FFF2-40B4-BE49-F238E27FC236}">
                <a16:creationId xmlns:a16="http://schemas.microsoft.com/office/drawing/2014/main" id="{FA9DF697-2EE3-46B4-B7D4-97273F6A565A}"/>
              </a:ext>
            </a:extLst>
          </p:cNvPr>
          <p:cNvSpPr txBox="1"/>
          <p:nvPr/>
        </p:nvSpPr>
        <p:spPr>
          <a:xfrm>
            <a:off x="6678635" y="2901295"/>
            <a:ext cx="2085537" cy="1200329"/>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af-ZA" sz="1800" b="0" i="0" u="none" strike="noStrike" kern="1200" cap="none" spc="0" normalizeH="0" baseline="0" noProof="0" dirty="0">
                <a:ln>
                  <a:noFill/>
                </a:ln>
                <a:solidFill>
                  <a:prstClr val="white"/>
                </a:solidFill>
                <a:effectLst/>
                <a:uLnTx/>
                <a:uFillTx/>
                <a:latin typeface="Bookman Old Style" panose="02050604050505020204" pitchFamily="18" charset="0"/>
              </a:rPr>
              <a:t>D_ID</a:t>
            </a:r>
          </a:p>
          <a:p>
            <a:pPr marL="285750" marR="0" lvl="0" indent="-285750" algn="l" defTabSz="4572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af-ZA" sz="1800" b="0" i="0" u="none" strike="noStrike" kern="1200" cap="none" spc="0" normalizeH="0" baseline="0" noProof="0" dirty="0">
                <a:ln>
                  <a:noFill/>
                </a:ln>
                <a:solidFill>
                  <a:prstClr val="white"/>
                </a:solidFill>
                <a:effectLst/>
                <a:uLnTx/>
                <a:uFillTx/>
                <a:latin typeface="Bookman Old Style" panose="02050604050505020204" pitchFamily="18" charset="0"/>
              </a:rPr>
              <a:t>D_Name</a:t>
            </a:r>
          </a:p>
          <a:p>
            <a:pPr marL="285750" marR="0" lvl="0" indent="-285750" algn="l" defTabSz="4572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af-ZA" sz="1800" b="0" i="0" u="none" strike="noStrike" kern="1200" cap="none" spc="0" normalizeH="0" baseline="0" noProof="0" dirty="0">
                <a:ln>
                  <a:noFill/>
                </a:ln>
                <a:solidFill>
                  <a:prstClr val="white"/>
                </a:solidFill>
                <a:effectLst/>
                <a:uLnTx/>
                <a:uFillTx/>
                <a:latin typeface="Bookman Old Style" panose="02050604050505020204" pitchFamily="18" charset="0"/>
              </a:rPr>
              <a:t>Teacher_num</a:t>
            </a:r>
          </a:p>
          <a:p>
            <a:pPr marL="285750" marR="0" lvl="0" indent="-285750" algn="l" defTabSz="4572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40FBF9B4-88E2-4824-8313-A0DB2B3328AD}"/>
              </a:ext>
            </a:extLst>
          </p:cNvPr>
          <p:cNvSpPr txBox="1"/>
          <p:nvPr/>
        </p:nvSpPr>
        <p:spPr>
          <a:xfrm>
            <a:off x="9353548" y="2295600"/>
            <a:ext cx="255973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f-ZA" sz="2400" b="0" i="0" u="none" strike="noStrike" kern="1200" cap="none" spc="0" normalizeH="0" baseline="0" noProof="0" dirty="0">
                <a:ln>
                  <a:noFill/>
                </a:ln>
                <a:solidFill>
                  <a:srgbClr val="2A3646"/>
                </a:solidFill>
                <a:effectLst/>
                <a:uLnTx/>
                <a:uFillTx/>
                <a:latin typeface="Bahnschrift" panose="020B0502040204020203" pitchFamily="34" charset="0"/>
                <a:ea typeface="+mn-ea"/>
                <a:cs typeface="+mn-cs"/>
              </a:rPr>
              <a:t>For Tperiods</a:t>
            </a:r>
          </a:p>
        </p:txBody>
      </p:sp>
      <p:sp>
        <p:nvSpPr>
          <p:cNvPr id="16" name="TextBox 15">
            <a:extLst>
              <a:ext uri="{FF2B5EF4-FFF2-40B4-BE49-F238E27FC236}">
                <a16:creationId xmlns:a16="http://schemas.microsoft.com/office/drawing/2014/main" id="{0B6A9A91-0566-4438-A1A3-1A1A87A13D37}"/>
              </a:ext>
            </a:extLst>
          </p:cNvPr>
          <p:cNvSpPr txBox="1"/>
          <p:nvPr/>
        </p:nvSpPr>
        <p:spPr>
          <a:xfrm>
            <a:off x="9728976" y="2901295"/>
            <a:ext cx="1947209" cy="1477328"/>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
                <a:srgbClr val="2A3646"/>
              </a:buClr>
              <a:buSzTx/>
              <a:buFont typeface="Wingdings" panose="05000000000000000000" pitchFamily="2" charset="2"/>
              <a:buChar char="§"/>
              <a:tabLst/>
              <a:defRPr/>
            </a:pPr>
            <a:r>
              <a:rPr kumimoji="0" lang="af-ZA" sz="1800" b="0" i="0" u="none" strike="noStrike" kern="1200" cap="none" spc="0" normalizeH="0" baseline="0" noProof="0" dirty="0">
                <a:ln>
                  <a:noFill/>
                </a:ln>
                <a:solidFill>
                  <a:srgbClr val="2A3646"/>
                </a:solidFill>
                <a:effectLst/>
                <a:uLnTx/>
                <a:uFillTx/>
                <a:latin typeface="Bookman Old Style" panose="02050604050505020204" pitchFamily="18" charset="0"/>
              </a:rPr>
              <a:t>Period_ID</a:t>
            </a:r>
          </a:p>
          <a:p>
            <a:pPr marL="285750" marR="0" lvl="0" indent="-285750" algn="l" defTabSz="457200" rtl="0" eaLnBrk="1" fontAlgn="auto" latinLnBrk="0" hangingPunct="1">
              <a:lnSpc>
                <a:spcPct val="100000"/>
              </a:lnSpc>
              <a:spcBef>
                <a:spcPts val="0"/>
              </a:spcBef>
              <a:spcAft>
                <a:spcPts val="0"/>
              </a:spcAft>
              <a:buClr>
                <a:srgbClr val="2A3646"/>
              </a:buClr>
              <a:buSzTx/>
              <a:buFont typeface="Wingdings" panose="05000000000000000000" pitchFamily="2" charset="2"/>
              <a:buChar char="§"/>
              <a:tabLst/>
              <a:defRPr/>
            </a:pPr>
            <a:r>
              <a:rPr kumimoji="0" lang="af-ZA" sz="1800" b="0" i="0" u="none" strike="noStrike" kern="1200" cap="none" spc="0" normalizeH="0" baseline="0" noProof="0" dirty="0">
                <a:ln>
                  <a:noFill/>
                </a:ln>
                <a:solidFill>
                  <a:srgbClr val="2A3646"/>
                </a:solidFill>
                <a:effectLst/>
                <a:uLnTx/>
                <a:uFillTx/>
                <a:latin typeface="Bookman Old Style" panose="02050604050505020204" pitchFamily="18" charset="0"/>
              </a:rPr>
              <a:t>Period_Name</a:t>
            </a:r>
          </a:p>
          <a:p>
            <a:pPr marL="285750" marR="0" lvl="0" indent="-285750" algn="l" defTabSz="457200" rtl="0" eaLnBrk="1" fontAlgn="auto" latinLnBrk="0" hangingPunct="1">
              <a:lnSpc>
                <a:spcPct val="100000"/>
              </a:lnSpc>
              <a:spcBef>
                <a:spcPts val="0"/>
              </a:spcBef>
              <a:spcAft>
                <a:spcPts val="0"/>
              </a:spcAft>
              <a:buClr>
                <a:srgbClr val="2A3646"/>
              </a:buClr>
              <a:buSzTx/>
              <a:buFont typeface="Wingdings" panose="05000000000000000000" pitchFamily="2" charset="2"/>
              <a:buChar char="§"/>
              <a:tabLst/>
              <a:defRPr/>
            </a:pPr>
            <a:r>
              <a:rPr kumimoji="0" lang="af-ZA" sz="1800" b="0" i="0" u="none" strike="noStrike" kern="1200" cap="none" spc="0" normalizeH="0" baseline="0" noProof="0" dirty="0">
                <a:ln>
                  <a:noFill/>
                </a:ln>
                <a:solidFill>
                  <a:srgbClr val="2A3646"/>
                </a:solidFill>
                <a:effectLst/>
                <a:uLnTx/>
                <a:uFillTx/>
                <a:latin typeface="Bookman Old Style" panose="02050604050505020204" pitchFamily="18" charset="0"/>
              </a:rPr>
              <a:t>S_Date</a:t>
            </a:r>
          </a:p>
          <a:p>
            <a:pPr marL="285750" marR="0" lvl="0" indent="-285750" algn="l" defTabSz="457200" rtl="0" eaLnBrk="1" fontAlgn="auto" latinLnBrk="0" hangingPunct="1">
              <a:lnSpc>
                <a:spcPct val="100000"/>
              </a:lnSpc>
              <a:spcBef>
                <a:spcPts val="0"/>
              </a:spcBef>
              <a:spcAft>
                <a:spcPts val="0"/>
              </a:spcAft>
              <a:buClr>
                <a:srgbClr val="2A3646"/>
              </a:buClr>
              <a:buSzTx/>
              <a:buFont typeface="Wingdings" panose="05000000000000000000" pitchFamily="2" charset="2"/>
              <a:buChar char="§"/>
              <a:tabLst/>
              <a:defRPr/>
            </a:pPr>
            <a:r>
              <a:rPr kumimoji="0" lang="af-ZA" sz="1800" b="0" i="0" u="none" strike="noStrike" kern="1200" cap="none" spc="0" normalizeH="0" baseline="0" noProof="0" dirty="0">
                <a:ln>
                  <a:noFill/>
                </a:ln>
                <a:solidFill>
                  <a:srgbClr val="2A3646"/>
                </a:solidFill>
                <a:effectLst/>
                <a:uLnTx/>
                <a:uFillTx/>
                <a:latin typeface="Bookman Old Style" panose="02050604050505020204" pitchFamily="18" charset="0"/>
              </a:rPr>
              <a:t>E_date</a:t>
            </a:r>
          </a:p>
          <a:p>
            <a:pPr marL="285750" marR="0" lvl="0" indent="-285750" algn="l" defTabSz="4572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7630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A3646"/>
        </a:solidFill>
        <a:effectLst/>
      </p:bgPr>
    </p:bg>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38F06735-FD23-4CC2-BAD0-8D3BEA81459A}"/>
              </a:ext>
            </a:extLst>
          </p:cNvPr>
          <p:cNvSpPr/>
          <p:nvPr/>
        </p:nvSpPr>
        <p:spPr>
          <a:xfrm>
            <a:off x="409213" y="1849008"/>
            <a:ext cx="2391507" cy="39530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C74EAB26-F367-40F3-873C-FC8A81ED7FB5}"/>
              </a:ext>
            </a:extLst>
          </p:cNvPr>
          <p:cNvSpPr txBox="1"/>
          <p:nvPr/>
        </p:nvSpPr>
        <p:spPr>
          <a:xfrm>
            <a:off x="0" y="815926"/>
            <a:ext cx="12191999"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Bookman Old Style" panose="02050604050505020204" pitchFamily="18" charset="0"/>
                <a:ea typeface="+mn-ea"/>
                <a:cs typeface="+mn-cs"/>
              </a:rPr>
              <a:t>Attributes</a:t>
            </a:r>
          </a:p>
        </p:txBody>
      </p:sp>
      <p:sp>
        <p:nvSpPr>
          <p:cNvPr id="9" name="TextBox 8">
            <a:extLst>
              <a:ext uri="{FF2B5EF4-FFF2-40B4-BE49-F238E27FC236}">
                <a16:creationId xmlns:a16="http://schemas.microsoft.com/office/drawing/2014/main" id="{B73B47C5-38E1-478C-B587-7A9F94F3C3A2}"/>
              </a:ext>
            </a:extLst>
          </p:cNvPr>
          <p:cNvSpPr txBox="1"/>
          <p:nvPr/>
        </p:nvSpPr>
        <p:spPr>
          <a:xfrm>
            <a:off x="194607" y="2295600"/>
            <a:ext cx="239150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A3646"/>
                </a:solidFill>
                <a:effectLst/>
                <a:uLnTx/>
                <a:uFillTx/>
                <a:latin typeface="Bahnschrift" panose="020B0502040204020203" pitchFamily="34" charset="0"/>
                <a:ea typeface="+mn-ea"/>
                <a:cs typeface="+mn-cs"/>
              </a:rPr>
              <a:t>For </a:t>
            </a:r>
            <a:r>
              <a:rPr kumimoji="0" lang="sq-AL" sz="2400" b="0" i="0" u="none" strike="noStrike" kern="1200" cap="none" spc="0" normalizeH="0" baseline="0" noProof="0" dirty="0">
                <a:ln>
                  <a:noFill/>
                </a:ln>
                <a:solidFill>
                  <a:srgbClr val="2A3646"/>
                </a:solidFill>
                <a:effectLst/>
                <a:uLnTx/>
                <a:uFillTx/>
                <a:latin typeface="Bahnschrift" panose="020B0502040204020203" pitchFamily="34" charset="0"/>
                <a:ea typeface="+mn-ea"/>
                <a:cs typeface="+mn-cs"/>
              </a:rPr>
              <a:t>Tdays</a:t>
            </a:r>
          </a:p>
        </p:txBody>
      </p:sp>
      <p:sp>
        <p:nvSpPr>
          <p:cNvPr id="10" name="TextBox 9">
            <a:extLst>
              <a:ext uri="{FF2B5EF4-FFF2-40B4-BE49-F238E27FC236}">
                <a16:creationId xmlns:a16="http://schemas.microsoft.com/office/drawing/2014/main" id="{8A4499C6-A7BA-4126-9962-9DD1AB32D0D0}"/>
              </a:ext>
            </a:extLst>
          </p:cNvPr>
          <p:cNvSpPr txBox="1"/>
          <p:nvPr/>
        </p:nvSpPr>
        <p:spPr>
          <a:xfrm>
            <a:off x="654149" y="2902189"/>
            <a:ext cx="1885071" cy="646331"/>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
                <a:srgbClr val="2A3646"/>
              </a:buClr>
              <a:buSzTx/>
              <a:buFont typeface="Wingdings" panose="05000000000000000000" pitchFamily="2" charset="2"/>
              <a:buChar char="§"/>
              <a:tabLst/>
              <a:defRPr/>
            </a:pPr>
            <a:r>
              <a:rPr kumimoji="0" lang="af-ZA" sz="1800" b="0" i="0" u="none" strike="noStrike" kern="1200" cap="none" spc="0" normalizeH="0" baseline="0" noProof="0" dirty="0">
                <a:ln>
                  <a:noFill/>
                </a:ln>
                <a:solidFill>
                  <a:srgbClr val="2A3646"/>
                </a:solidFill>
                <a:effectLst/>
                <a:uLnTx/>
                <a:uFillTx/>
                <a:latin typeface="Bookman Old Style" panose="02050604050505020204" pitchFamily="18" charset="0"/>
              </a:rPr>
              <a:t>Day_ID</a:t>
            </a:r>
          </a:p>
          <a:p>
            <a:pPr marL="285750" marR="0" lvl="0" indent="-285750" algn="l" defTabSz="457200" rtl="0" eaLnBrk="1" fontAlgn="auto" latinLnBrk="0" hangingPunct="1">
              <a:lnSpc>
                <a:spcPct val="100000"/>
              </a:lnSpc>
              <a:spcBef>
                <a:spcPts val="0"/>
              </a:spcBef>
              <a:spcAft>
                <a:spcPts val="0"/>
              </a:spcAft>
              <a:buClr>
                <a:srgbClr val="2A3646"/>
              </a:buClr>
              <a:buSzTx/>
              <a:buFont typeface="Wingdings" panose="05000000000000000000" pitchFamily="2" charset="2"/>
              <a:buChar char="§"/>
              <a:tabLst/>
              <a:defRPr/>
            </a:pPr>
            <a:r>
              <a:rPr kumimoji="0" lang="af-ZA" sz="1800" b="0" i="0" u="none" strike="noStrike" kern="1200" cap="none" spc="0" normalizeH="0" baseline="0" noProof="0" dirty="0">
                <a:ln>
                  <a:noFill/>
                </a:ln>
                <a:solidFill>
                  <a:srgbClr val="2A3646"/>
                </a:solidFill>
                <a:effectLst/>
                <a:uLnTx/>
                <a:uFillTx/>
                <a:latin typeface="Bookman Old Style" panose="02050604050505020204" pitchFamily="18" charset="0"/>
              </a:rPr>
              <a:t>Day_Name</a:t>
            </a:r>
          </a:p>
        </p:txBody>
      </p:sp>
      <p:sp>
        <p:nvSpPr>
          <p:cNvPr id="11" name="TextBox 10">
            <a:extLst>
              <a:ext uri="{FF2B5EF4-FFF2-40B4-BE49-F238E27FC236}">
                <a16:creationId xmlns:a16="http://schemas.microsoft.com/office/drawing/2014/main" id="{4C5E4098-2A68-4079-AA0F-8D49F126FDC2}"/>
              </a:ext>
            </a:extLst>
          </p:cNvPr>
          <p:cNvSpPr txBox="1"/>
          <p:nvPr/>
        </p:nvSpPr>
        <p:spPr>
          <a:xfrm>
            <a:off x="3277478" y="2295600"/>
            <a:ext cx="239150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A3646"/>
                </a:solidFill>
                <a:effectLst/>
                <a:uLnTx/>
                <a:uFillTx/>
                <a:latin typeface="Bahnschrift" panose="020B0502040204020203" pitchFamily="34" charset="0"/>
                <a:ea typeface="+mn-ea"/>
                <a:cs typeface="+mn-cs"/>
              </a:rPr>
              <a:t>For Rooms</a:t>
            </a:r>
          </a:p>
        </p:txBody>
      </p:sp>
      <p:sp>
        <p:nvSpPr>
          <p:cNvPr id="12" name="TextBox 11">
            <a:extLst>
              <a:ext uri="{FF2B5EF4-FFF2-40B4-BE49-F238E27FC236}">
                <a16:creationId xmlns:a16="http://schemas.microsoft.com/office/drawing/2014/main" id="{1822D7DA-5DE6-4624-AF3F-33DECB4359FB}"/>
              </a:ext>
            </a:extLst>
          </p:cNvPr>
          <p:cNvSpPr txBox="1"/>
          <p:nvPr/>
        </p:nvSpPr>
        <p:spPr>
          <a:xfrm>
            <a:off x="3666392" y="2902189"/>
            <a:ext cx="1885071" cy="923330"/>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
                <a:srgbClr val="2A3646"/>
              </a:buClr>
              <a:buSzTx/>
              <a:buFont typeface="Wingdings" panose="05000000000000000000" pitchFamily="2" charset="2"/>
              <a:buChar char="§"/>
              <a:tabLst/>
              <a:defRPr/>
            </a:pPr>
            <a:r>
              <a:rPr kumimoji="0" lang="af-ZA" sz="1800" b="0" i="0" u="none" strike="noStrike" kern="1200" cap="none" spc="0" normalizeH="0" baseline="0" noProof="0" dirty="0">
                <a:ln>
                  <a:noFill/>
                </a:ln>
                <a:solidFill>
                  <a:srgbClr val="2A3646"/>
                </a:solidFill>
                <a:effectLst/>
                <a:uLnTx/>
                <a:uFillTx/>
                <a:latin typeface="Calibri" panose="020F0502020204030204"/>
                <a:ea typeface="+mn-ea"/>
                <a:cs typeface="+mn-cs"/>
              </a:rPr>
              <a:t>Room_ID</a:t>
            </a:r>
          </a:p>
          <a:p>
            <a:pPr marL="285750" marR="0" lvl="0" indent="-285750" algn="l" defTabSz="457200" rtl="0" eaLnBrk="1" fontAlgn="auto" latinLnBrk="0" hangingPunct="1">
              <a:lnSpc>
                <a:spcPct val="100000"/>
              </a:lnSpc>
              <a:spcBef>
                <a:spcPts val="0"/>
              </a:spcBef>
              <a:spcAft>
                <a:spcPts val="0"/>
              </a:spcAft>
              <a:buClr>
                <a:srgbClr val="2A3646"/>
              </a:buClr>
              <a:buSzTx/>
              <a:buFont typeface="Wingdings" panose="05000000000000000000" pitchFamily="2" charset="2"/>
              <a:buChar char="§"/>
              <a:tabLst/>
              <a:defRPr/>
            </a:pPr>
            <a:r>
              <a:rPr kumimoji="0" lang="af-ZA" sz="1800" b="0" i="0" u="none" strike="noStrike" kern="1200" cap="none" spc="0" normalizeH="0" baseline="0" noProof="0" dirty="0">
                <a:ln>
                  <a:noFill/>
                </a:ln>
                <a:solidFill>
                  <a:srgbClr val="2A3646"/>
                </a:solidFill>
                <a:effectLst/>
                <a:uLnTx/>
                <a:uFillTx/>
                <a:latin typeface="Calibri" panose="020F0502020204030204"/>
                <a:ea typeface="+mn-ea"/>
                <a:cs typeface="+mn-cs"/>
              </a:rPr>
              <a:t>Room_Name</a:t>
            </a:r>
          </a:p>
          <a:p>
            <a:pPr marL="285750" marR="0" lvl="0" indent="-285750" algn="l" defTabSz="457200" rtl="0" eaLnBrk="1" fontAlgn="auto" latinLnBrk="0" hangingPunct="1">
              <a:lnSpc>
                <a:spcPct val="100000"/>
              </a:lnSpc>
              <a:spcBef>
                <a:spcPts val="0"/>
              </a:spcBef>
              <a:spcAft>
                <a:spcPts val="0"/>
              </a:spcAft>
              <a:buClr>
                <a:srgbClr val="2A3646"/>
              </a:buClr>
              <a:buSzTx/>
              <a:buFont typeface="Wingdings" panose="05000000000000000000" pitchFamily="2" charset="2"/>
              <a:buChar char="§"/>
              <a:tabLst/>
              <a:defRPr/>
            </a:pPr>
            <a:r>
              <a:rPr kumimoji="0" lang="af-ZA" sz="1800" b="0" i="0" u="none" strike="noStrike" kern="1200" cap="none" spc="0" normalizeH="0" baseline="0" noProof="0" dirty="0">
                <a:ln>
                  <a:noFill/>
                </a:ln>
                <a:solidFill>
                  <a:srgbClr val="2A3646"/>
                </a:solidFill>
                <a:effectLst/>
                <a:uLnTx/>
                <a:uFillTx/>
                <a:latin typeface="Calibri" panose="020F0502020204030204"/>
                <a:ea typeface="+mn-ea"/>
                <a:cs typeface="+mn-cs"/>
              </a:rPr>
              <a:t>Capacity</a:t>
            </a:r>
          </a:p>
        </p:txBody>
      </p:sp>
      <p:sp>
        <p:nvSpPr>
          <p:cNvPr id="13" name="TextBox 12">
            <a:extLst>
              <a:ext uri="{FF2B5EF4-FFF2-40B4-BE49-F238E27FC236}">
                <a16:creationId xmlns:a16="http://schemas.microsoft.com/office/drawing/2014/main" id="{7E22DD0D-A9D4-4F10-B525-A7E25A861B05}"/>
              </a:ext>
            </a:extLst>
          </p:cNvPr>
          <p:cNvSpPr txBox="1"/>
          <p:nvPr/>
        </p:nvSpPr>
        <p:spPr>
          <a:xfrm>
            <a:off x="6266423" y="2295600"/>
            <a:ext cx="257380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A3646"/>
                </a:solidFill>
                <a:effectLst/>
                <a:uLnTx/>
                <a:uFillTx/>
                <a:latin typeface="Bahnschrift" panose="020B0502040204020203" pitchFamily="34" charset="0"/>
                <a:ea typeface="+mn-ea"/>
                <a:cs typeface="+mn-cs"/>
              </a:rPr>
              <a:t>For Classes</a:t>
            </a:r>
          </a:p>
        </p:txBody>
      </p:sp>
      <p:sp>
        <p:nvSpPr>
          <p:cNvPr id="14" name="TextBox 13">
            <a:extLst>
              <a:ext uri="{FF2B5EF4-FFF2-40B4-BE49-F238E27FC236}">
                <a16:creationId xmlns:a16="http://schemas.microsoft.com/office/drawing/2014/main" id="{FA9DF697-2EE3-46B4-B7D4-97273F6A565A}"/>
              </a:ext>
            </a:extLst>
          </p:cNvPr>
          <p:cNvSpPr txBox="1"/>
          <p:nvPr/>
        </p:nvSpPr>
        <p:spPr>
          <a:xfrm>
            <a:off x="6678635" y="2901295"/>
            <a:ext cx="1885071" cy="1477328"/>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
                <a:srgbClr val="2A3646"/>
              </a:buClr>
              <a:buSzTx/>
              <a:buFont typeface="Wingdings" panose="05000000000000000000" pitchFamily="2" charset="2"/>
              <a:buChar char="§"/>
              <a:tabLst/>
              <a:defRPr/>
            </a:pPr>
            <a:r>
              <a:rPr kumimoji="0" lang="af-ZA" sz="1800" b="0" i="0" u="none" strike="noStrike" kern="1200" cap="none" spc="0" normalizeH="0" baseline="0" noProof="0" dirty="0">
                <a:ln>
                  <a:noFill/>
                </a:ln>
                <a:solidFill>
                  <a:srgbClr val="2A3646"/>
                </a:solidFill>
                <a:effectLst/>
                <a:uLnTx/>
                <a:uFillTx/>
                <a:latin typeface="Calibri" panose="020F0502020204030204"/>
                <a:ea typeface="+mn-ea"/>
                <a:cs typeface="+mn-cs"/>
              </a:rPr>
              <a:t>Class_ID</a:t>
            </a:r>
          </a:p>
          <a:p>
            <a:pPr marL="285750" marR="0" lvl="0" indent="-285750" algn="l" defTabSz="457200" rtl="0" eaLnBrk="1" fontAlgn="auto" latinLnBrk="0" hangingPunct="1">
              <a:lnSpc>
                <a:spcPct val="100000"/>
              </a:lnSpc>
              <a:spcBef>
                <a:spcPts val="0"/>
              </a:spcBef>
              <a:spcAft>
                <a:spcPts val="0"/>
              </a:spcAft>
              <a:buClr>
                <a:srgbClr val="2A3646"/>
              </a:buClr>
              <a:buSzTx/>
              <a:buFont typeface="Wingdings" panose="05000000000000000000" pitchFamily="2" charset="2"/>
              <a:buChar char="§"/>
              <a:tabLst/>
              <a:defRPr/>
            </a:pPr>
            <a:r>
              <a:rPr kumimoji="0" lang="af-ZA" sz="1800" b="0" i="0" u="none" strike="noStrike" kern="1200" cap="none" spc="0" normalizeH="0" baseline="0" noProof="0" dirty="0">
                <a:ln>
                  <a:noFill/>
                </a:ln>
                <a:solidFill>
                  <a:srgbClr val="2A3646"/>
                </a:solidFill>
                <a:effectLst/>
                <a:uLnTx/>
                <a:uFillTx/>
                <a:latin typeface="Calibri" panose="020F0502020204030204"/>
                <a:ea typeface="+mn-ea"/>
                <a:cs typeface="+mn-cs"/>
              </a:rPr>
              <a:t>Class_Name</a:t>
            </a:r>
          </a:p>
          <a:p>
            <a:pPr marL="285750" marR="0" lvl="0" indent="-285750" algn="l" defTabSz="457200" rtl="0" eaLnBrk="1" fontAlgn="auto" latinLnBrk="0" hangingPunct="1">
              <a:lnSpc>
                <a:spcPct val="100000"/>
              </a:lnSpc>
              <a:spcBef>
                <a:spcPts val="0"/>
              </a:spcBef>
              <a:spcAft>
                <a:spcPts val="0"/>
              </a:spcAft>
              <a:buClr>
                <a:srgbClr val="2A3646"/>
              </a:buClr>
              <a:buSzTx/>
              <a:buFont typeface="Wingdings" panose="05000000000000000000" pitchFamily="2" charset="2"/>
              <a:buChar char="§"/>
              <a:tabLst/>
              <a:defRPr/>
            </a:pPr>
            <a:r>
              <a:rPr kumimoji="0" lang="af-ZA" sz="1800" b="0" i="0" u="none" strike="noStrike" kern="1200" cap="none" spc="0" normalizeH="0" baseline="0" noProof="0" dirty="0">
                <a:ln>
                  <a:noFill/>
                </a:ln>
                <a:solidFill>
                  <a:srgbClr val="2A3646"/>
                </a:solidFill>
                <a:effectLst/>
                <a:uLnTx/>
                <a:uFillTx/>
                <a:latin typeface="Calibri" panose="020F0502020204030204"/>
                <a:ea typeface="+mn-ea"/>
                <a:cs typeface="+mn-cs"/>
              </a:rPr>
              <a:t>Class_Level</a:t>
            </a:r>
          </a:p>
          <a:p>
            <a:pPr marL="0" marR="0" lvl="0" indent="0" algn="l" defTabSz="457200" rtl="0" eaLnBrk="1" fontAlgn="auto" latinLnBrk="0" hangingPunct="1">
              <a:lnSpc>
                <a:spcPct val="100000"/>
              </a:lnSpc>
              <a:spcBef>
                <a:spcPts val="0"/>
              </a:spcBef>
              <a:spcAft>
                <a:spcPts val="0"/>
              </a:spcAft>
              <a:buClr>
                <a:prstClr val="white"/>
              </a:buClr>
              <a:buSzTx/>
              <a:buFontTx/>
              <a:buNone/>
              <a:tabLst/>
              <a:defRPr/>
            </a:pPr>
            <a:endParaRPr kumimoji="0" lang="af-ZA"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4572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40FBF9B4-88E2-4824-8313-A0DB2B3328AD}"/>
              </a:ext>
            </a:extLst>
          </p:cNvPr>
          <p:cNvSpPr txBox="1"/>
          <p:nvPr/>
        </p:nvSpPr>
        <p:spPr>
          <a:xfrm>
            <a:off x="9269436" y="2295600"/>
            <a:ext cx="255973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f-ZA" sz="2400" b="0" i="0" u="none" strike="noStrike" kern="1200" cap="none" spc="0" normalizeH="0" baseline="0" noProof="0" dirty="0">
                <a:ln>
                  <a:noFill/>
                </a:ln>
                <a:solidFill>
                  <a:srgbClr val="2A3646"/>
                </a:solidFill>
                <a:effectLst/>
                <a:uLnTx/>
                <a:uFillTx/>
                <a:latin typeface="Bahnschrift" panose="020B0502040204020203" pitchFamily="34" charset="0"/>
                <a:ea typeface="+mn-ea"/>
                <a:cs typeface="+mn-cs"/>
              </a:rPr>
              <a:t>For Tutors</a:t>
            </a:r>
          </a:p>
        </p:txBody>
      </p:sp>
      <p:sp>
        <p:nvSpPr>
          <p:cNvPr id="16" name="TextBox 15">
            <a:extLst>
              <a:ext uri="{FF2B5EF4-FFF2-40B4-BE49-F238E27FC236}">
                <a16:creationId xmlns:a16="http://schemas.microsoft.com/office/drawing/2014/main" id="{0B6A9A91-0566-4438-A1A3-1A1A87A13D37}"/>
              </a:ext>
            </a:extLst>
          </p:cNvPr>
          <p:cNvSpPr txBox="1"/>
          <p:nvPr/>
        </p:nvSpPr>
        <p:spPr>
          <a:xfrm>
            <a:off x="9728976" y="2901295"/>
            <a:ext cx="1885071" cy="369332"/>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
                <a:srgbClr val="2A3646"/>
              </a:buClr>
              <a:buSzTx/>
              <a:buFont typeface="Wingdings" panose="05000000000000000000" pitchFamily="2" charset="2"/>
              <a:buChar char="§"/>
              <a:tabLst/>
              <a:defRPr/>
            </a:pPr>
            <a:r>
              <a:rPr kumimoji="0" lang="af-ZA" sz="1800" b="0" i="0" u="none" strike="noStrike" kern="1200" cap="none" spc="0" normalizeH="0" baseline="0" noProof="0" dirty="0">
                <a:ln>
                  <a:noFill/>
                </a:ln>
                <a:solidFill>
                  <a:srgbClr val="2A3646"/>
                </a:solidFill>
                <a:effectLst/>
                <a:uLnTx/>
                <a:uFillTx/>
                <a:latin typeface="Calibri" panose="020F0502020204030204"/>
                <a:ea typeface="+mn-ea"/>
                <a:cs typeface="+mn-cs"/>
              </a:rPr>
              <a:t>Tutor_ID</a:t>
            </a:r>
          </a:p>
        </p:txBody>
      </p:sp>
    </p:spTree>
    <p:extLst>
      <p:ext uri="{BB962C8B-B14F-4D97-AF65-F5344CB8AC3E}">
        <p14:creationId xmlns:p14="http://schemas.microsoft.com/office/powerpoint/2010/main" val="7651939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A3646"/>
        </a:solidFill>
        <a:effectLst/>
      </p:bgPr>
    </p:bg>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38F06735-FD23-4CC2-BAD0-8D3BEA81459A}"/>
              </a:ext>
            </a:extLst>
          </p:cNvPr>
          <p:cNvSpPr/>
          <p:nvPr/>
        </p:nvSpPr>
        <p:spPr>
          <a:xfrm>
            <a:off x="3311330" y="1849008"/>
            <a:ext cx="2391507" cy="39530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C74EAB26-F367-40F3-873C-FC8A81ED7FB5}"/>
              </a:ext>
            </a:extLst>
          </p:cNvPr>
          <p:cNvSpPr txBox="1"/>
          <p:nvPr/>
        </p:nvSpPr>
        <p:spPr>
          <a:xfrm>
            <a:off x="0" y="815926"/>
            <a:ext cx="12191999"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Bookman Old Style" panose="02050604050505020204" pitchFamily="18" charset="0"/>
                <a:ea typeface="+mn-ea"/>
                <a:cs typeface="+mn-cs"/>
              </a:rPr>
              <a:t>Attributes</a:t>
            </a:r>
          </a:p>
        </p:txBody>
      </p:sp>
      <p:sp>
        <p:nvSpPr>
          <p:cNvPr id="9" name="TextBox 8">
            <a:extLst>
              <a:ext uri="{FF2B5EF4-FFF2-40B4-BE49-F238E27FC236}">
                <a16:creationId xmlns:a16="http://schemas.microsoft.com/office/drawing/2014/main" id="{B73B47C5-38E1-478C-B587-7A9F94F3C3A2}"/>
              </a:ext>
            </a:extLst>
          </p:cNvPr>
          <p:cNvSpPr txBox="1"/>
          <p:nvPr/>
        </p:nvSpPr>
        <p:spPr>
          <a:xfrm>
            <a:off x="194607" y="2295600"/>
            <a:ext cx="239150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For </a:t>
            </a:r>
            <a:r>
              <a:rPr kumimoji="0" lang="sq-AL" sz="2400"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Tdays</a:t>
            </a:r>
          </a:p>
        </p:txBody>
      </p:sp>
      <p:sp>
        <p:nvSpPr>
          <p:cNvPr id="10" name="TextBox 9">
            <a:extLst>
              <a:ext uri="{FF2B5EF4-FFF2-40B4-BE49-F238E27FC236}">
                <a16:creationId xmlns:a16="http://schemas.microsoft.com/office/drawing/2014/main" id="{8A4499C6-A7BA-4126-9962-9DD1AB32D0D0}"/>
              </a:ext>
            </a:extLst>
          </p:cNvPr>
          <p:cNvSpPr txBox="1"/>
          <p:nvPr/>
        </p:nvSpPr>
        <p:spPr>
          <a:xfrm>
            <a:off x="654149" y="2902189"/>
            <a:ext cx="1885071" cy="646331"/>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af-ZA" sz="1800" b="0" i="0" u="none" strike="noStrike" kern="1200" cap="none" spc="0" normalizeH="0" baseline="0" noProof="0" dirty="0">
                <a:ln>
                  <a:noFill/>
                </a:ln>
                <a:solidFill>
                  <a:prstClr val="white"/>
                </a:solidFill>
                <a:effectLst/>
                <a:uLnTx/>
                <a:uFillTx/>
                <a:latin typeface="Bookman Old Style" panose="02050604050505020204" pitchFamily="18" charset="0"/>
              </a:rPr>
              <a:t>Day_ID</a:t>
            </a:r>
          </a:p>
          <a:p>
            <a:pPr marL="285750" marR="0" lvl="0" indent="-285750" algn="l" defTabSz="4572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af-ZA" sz="1800" b="0" i="0" u="none" strike="noStrike" kern="1200" cap="none" spc="0" normalizeH="0" baseline="0" noProof="0" dirty="0">
                <a:ln>
                  <a:noFill/>
                </a:ln>
                <a:solidFill>
                  <a:prstClr val="white"/>
                </a:solidFill>
                <a:effectLst/>
                <a:uLnTx/>
                <a:uFillTx/>
                <a:latin typeface="Bookman Old Style" panose="02050604050505020204" pitchFamily="18" charset="0"/>
              </a:rPr>
              <a:t>Day_Name</a:t>
            </a:r>
          </a:p>
        </p:txBody>
      </p:sp>
      <p:sp>
        <p:nvSpPr>
          <p:cNvPr id="11" name="TextBox 10">
            <a:extLst>
              <a:ext uri="{FF2B5EF4-FFF2-40B4-BE49-F238E27FC236}">
                <a16:creationId xmlns:a16="http://schemas.microsoft.com/office/drawing/2014/main" id="{4C5E4098-2A68-4079-AA0F-8D49F126FDC2}"/>
              </a:ext>
            </a:extLst>
          </p:cNvPr>
          <p:cNvSpPr txBox="1"/>
          <p:nvPr/>
        </p:nvSpPr>
        <p:spPr>
          <a:xfrm>
            <a:off x="3277478" y="2295600"/>
            <a:ext cx="239150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A3646"/>
                </a:solidFill>
                <a:effectLst/>
                <a:uLnTx/>
                <a:uFillTx/>
                <a:latin typeface="Bahnschrift" panose="020B0502040204020203" pitchFamily="34" charset="0"/>
                <a:ea typeface="+mn-ea"/>
                <a:cs typeface="+mn-cs"/>
              </a:rPr>
              <a:t>For Rooms</a:t>
            </a:r>
          </a:p>
        </p:txBody>
      </p:sp>
      <p:sp>
        <p:nvSpPr>
          <p:cNvPr id="12" name="TextBox 11">
            <a:extLst>
              <a:ext uri="{FF2B5EF4-FFF2-40B4-BE49-F238E27FC236}">
                <a16:creationId xmlns:a16="http://schemas.microsoft.com/office/drawing/2014/main" id="{1822D7DA-5DE6-4624-AF3F-33DECB4359FB}"/>
              </a:ext>
            </a:extLst>
          </p:cNvPr>
          <p:cNvSpPr txBox="1"/>
          <p:nvPr/>
        </p:nvSpPr>
        <p:spPr>
          <a:xfrm>
            <a:off x="3666392" y="2902189"/>
            <a:ext cx="1885071" cy="923330"/>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
                <a:srgbClr val="2A3646"/>
              </a:buClr>
              <a:buSzTx/>
              <a:buFont typeface="Wingdings" panose="05000000000000000000" pitchFamily="2" charset="2"/>
              <a:buChar char="§"/>
              <a:tabLst/>
              <a:defRPr/>
            </a:pPr>
            <a:r>
              <a:rPr kumimoji="0" lang="af-ZA" sz="1800" b="0" i="0" u="none" strike="noStrike" kern="1200" cap="none" spc="0" normalizeH="0" baseline="0" noProof="0" dirty="0">
                <a:ln>
                  <a:noFill/>
                </a:ln>
                <a:solidFill>
                  <a:srgbClr val="2A3646"/>
                </a:solidFill>
                <a:effectLst/>
                <a:uLnTx/>
                <a:uFillTx/>
                <a:latin typeface="Bookman Old Style" panose="02050604050505020204" pitchFamily="18" charset="0"/>
              </a:rPr>
              <a:t>Room_ID</a:t>
            </a:r>
          </a:p>
          <a:p>
            <a:pPr marL="285750" marR="0" lvl="0" indent="-285750" algn="l" defTabSz="457200" rtl="0" eaLnBrk="1" fontAlgn="auto" latinLnBrk="0" hangingPunct="1">
              <a:lnSpc>
                <a:spcPct val="100000"/>
              </a:lnSpc>
              <a:spcBef>
                <a:spcPts val="0"/>
              </a:spcBef>
              <a:spcAft>
                <a:spcPts val="0"/>
              </a:spcAft>
              <a:buClr>
                <a:srgbClr val="2A3646"/>
              </a:buClr>
              <a:buSzTx/>
              <a:buFont typeface="Wingdings" panose="05000000000000000000" pitchFamily="2" charset="2"/>
              <a:buChar char="§"/>
              <a:tabLst/>
              <a:defRPr/>
            </a:pPr>
            <a:r>
              <a:rPr kumimoji="0" lang="af-ZA" sz="1800" b="0" i="0" u="none" strike="noStrike" kern="1200" cap="none" spc="0" normalizeH="0" baseline="0" noProof="0" dirty="0">
                <a:ln>
                  <a:noFill/>
                </a:ln>
                <a:solidFill>
                  <a:srgbClr val="2A3646"/>
                </a:solidFill>
                <a:effectLst/>
                <a:uLnTx/>
                <a:uFillTx/>
                <a:latin typeface="Bookman Old Style" panose="02050604050505020204" pitchFamily="18" charset="0"/>
              </a:rPr>
              <a:t>Room_Name</a:t>
            </a:r>
          </a:p>
          <a:p>
            <a:pPr marL="285750" marR="0" lvl="0" indent="-285750" algn="l" defTabSz="457200" rtl="0" eaLnBrk="1" fontAlgn="auto" latinLnBrk="0" hangingPunct="1">
              <a:lnSpc>
                <a:spcPct val="100000"/>
              </a:lnSpc>
              <a:spcBef>
                <a:spcPts val="0"/>
              </a:spcBef>
              <a:spcAft>
                <a:spcPts val="0"/>
              </a:spcAft>
              <a:buClr>
                <a:srgbClr val="2A3646"/>
              </a:buClr>
              <a:buSzTx/>
              <a:buFont typeface="Wingdings" panose="05000000000000000000" pitchFamily="2" charset="2"/>
              <a:buChar char="§"/>
              <a:tabLst/>
              <a:defRPr/>
            </a:pPr>
            <a:r>
              <a:rPr kumimoji="0" lang="af-ZA" sz="1800" b="0" i="0" u="none" strike="noStrike" kern="1200" cap="none" spc="0" normalizeH="0" baseline="0" noProof="0" dirty="0">
                <a:ln>
                  <a:noFill/>
                </a:ln>
                <a:solidFill>
                  <a:srgbClr val="2A3646"/>
                </a:solidFill>
                <a:effectLst/>
                <a:uLnTx/>
                <a:uFillTx/>
                <a:latin typeface="Bookman Old Style" panose="02050604050505020204" pitchFamily="18" charset="0"/>
              </a:rPr>
              <a:t>Capacity</a:t>
            </a:r>
          </a:p>
        </p:txBody>
      </p:sp>
      <p:sp>
        <p:nvSpPr>
          <p:cNvPr id="13" name="TextBox 12">
            <a:extLst>
              <a:ext uri="{FF2B5EF4-FFF2-40B4-BE49-F238E27FC236}">
                <a16:creationId xmlns:a16="http://schemas.microsoft.com/office/drawing/2014/main" id="{7E22DD0D-A9D4-4F10-B525-A7E25A861B05}"/>
              </a:ext>
            </a:extLst>
          </p:cNvPr>
          <p:cNvSpPr txBox="1"/>
          <p:nvPr/>
        </p:nvSpPr>
        <p:spPr>
          <a:xfrm>
            <a:off x="6266423" y="2295600"/>
            <a:ext cx="257380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A3646"/>
                </a:solidFill>
                <a:effectLst/>
                <a:uLnTx/>
                <a:uFillTx/>
                <a:latin typeface="Bahnschrift" panose="020B0502040204020203" pitchFamily="34" charset="0"/>
                <a:ea typeface="+mn-ea"/>
                <a:cs typeface="+mn-cs"/>
              </a:rPr>
              <a:t>For Classes</a:t>
            </a:r>
          </a:p>
        </p:txBody>
      </p:sp>
      <p:sp>
        <p:nvSpPr>
          <p:cNvPr id="14" name="TextBox 13">
            <a:extLst>
              <a:ext uri="{FF2B5EF4-FFF2-40B4-BE49-F238E27FC236}">
                <a16:creationId xmlns:a16="http://schemas.microsoft.com/office/drawing/2014/main" id="{FA9DF697-2EE3-46B4-B7D4-97273F6A565A}"/>
              </a:ext>
            </a:extLst>
          </p:cNvPr>
          <p:cNvSpPr txBox="1"/>
          <p:nvPr/>
        </p:nvSpPr>
        <p:spPr>
          <a:xfrm>
            <a:off x="6678635" y="2901295"/>
            <a:ext cx="1885071" cy="1477328"/>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
                <a:srgbClr val="2A3646"/>
              </a:buClr>
              <a:buSzTx/>
              <a:buFont typeface="Wingdings" panose="05000000000000000000" pitchFamily="2" charset="2"/>
              <a:buChar char="§"/>
              <a:tabLst/>
              <a:defRPr/>
            </a:pPr>
            <a:r>
              <a:rPr kumimoji="0" lang="af-ZA" sz="1800" b="0" i="0" u="none" strike="noStrike" kern="1200" cap="none" spc="0" normalizeH="0" baseline="0" noProof="0" dirty="0">
                <a:ln>
                  <a:noFill/>
                </a:ln>
                <a:solidFill>
                  <a:srgbClr val="2A3646"/>
                </a:solidFill>
                <a:effectLst/>
                <a:uLnTx/>
                <a:uFillTx/>
                <a:latin typeface="Calibri" panose="020F0502020204030204"/>
                <a:ea typeface="+mn-ea"/>
                <a:cs typeface="+mn-cs"/>
              </a:rPr>
              <a:t>Class_ID</a:t>
            </a:r>
          </a:p>
          <a:p>
            <a:pPr marL="285750" marR="0" lvl="0" indent="-285750" algn="l" defTabSz="457200" rtl="0" eaLnBrk="1" fontAlgn="auto" latinLnBrk="0" hangingPunct="1">
              <a:lnSpc>
                <a:spcPct val="100000"/>
              </a:lnSpc>
              <a:spcBef>
                <a:spcPts val="0"/>
              </a:spcBef>
              <a:spcAft>
                <a:spcPts val="0"/>
              </a:spcAft>
              <a:buClr>
                <a:srgbClr val="2A3646"/>
              </a:buClr>
              <a:buSzTx/>
              <a:buFont typeface="Wingdings" panose="05000000000000000000" pitchFamily="2" charset="2"/>
              <a:buChar char="§"/>
              <a:tabLst/>
              <a:defRPr/>
            </a:pPr>
            <a:r>
              <a:rPr kumimoji="0" lang="af-ZA" sz="1800" b="0" i="0" u="none" strike="noStrike" kern="1200" cap="none" spc="0" normalizeH="0" baseline="0" noProof="0" dirty="0">
                <a:ln>
                  <a:noFill/>
                </a:ln>
                <a:solidFill>
                  <a:srgbClr val="2A3646"/>
                </a:solidFill>
                <a:effectLst/>
                <a:uLnTx/>
                <a:uFillTx/>
                <a:latin typeface="Calibri" panose="020F0502020204030204"/>
                <a:ea typeface="+mn-ea"/>
                <a:cs typeface="+mn-cs"/>
              </a:rPr>
              <a:t>Class_Name</a:t>
            </a:r>
          </a:p>
          <a:p>
            <a:pPr marL="285750" marR="0" lvl="0" indent="-285750" algn="l" defTabSz="457200" rtl="0" eaLnBrk="1" fontAlgn="auto" latinLnBrk="0" hangingPunct="1">
              <a:lnSpc>
                <a:spcPct val="100000"/>
              </a:lnSpc>
              <a:spcBef>
                <a:spcPts val="0"/>
              </a:spcBef>
              <a:spcAft>
                <a:spcPts val="0"/>
              </a:spcAft>
              <a:buClr>
                <a:srgbClr val="2A3646"/>
              </a:buClr>
              <a:buSzTx/>
              <a:buFont typeface="Wingdings" panose="05000000000000000000" pitchFamily="2" charset="2"/>
              <a:buChar char="§"/>
              <a:tabLst/>
              <a:defRPr/>
            </a:pPr>
            <a:r>
              <a:rPr kumimoji="0" lang="af-ZA" sz="1800" b="0" i="0" u="none" strike="noStrike" kern="1200" cap="none" spc="0" normalizeH="0" baseline="0" noProof="0" dirty="0">
                <a:ln>
                  <a:noFill/>
                </a:ln>
                <a:solidFill>
                  <a:srgbClr val="2A3646"/>
                </a:solidFill>
                <a:effectLst/>
                <a:uLnTx/>
                <a:uFillTx/>
                <a:latin typeface="Calibri" panose="020F0502020204030204"/>
                <a:ea typeface="+mn-ea"/>
                <a:cs typeface="+mn-cs"/>
              </a:rPr>
              <a:t>Class_Level</a:t>
            </a:r>
          </a:p>
          <a:p>
            <a:pPr marL="0" marR="0" lvl="0" indent="0" algn="l" defTabSz="457200" rtl="0" eaLnBrk="1" fontAlgn="auto" latinLnBrk="0" hangingPunct="1">
              <a:lnSpc>
                <a:spcPct val="100000"/>
              </a:lnSpc>
              <a:spcBef>
                <a:spcPts val="0"/>
              </a:spcBef>
              <a:spcAft>
                <a:spcPts val="0"/>
              </a:spcAft>
              <a:buClr>
                <a:prstClr val="white"/>
              </a:buClr>
              <a:buSzTx/>
              <a:buFontTx/>
              <a:buNone/>
              <a:tabLst/>
              <a:defRPr/>
            </a:pPr>
            <a:endParaRPr kumimoji="0" lang="af-ZA"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4572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40FBF9B4-88E2-4824-8313-A0DB2B3328AD}"/>
              </a:ext>
            </a:extLst>
          </p:cNvPr>
          <p:cNvSpPr txBox="1"/>
          <p:nvPr/>
        </p:nvSpPr>
        <p:spPr>
          <a:xfrm>
            <a:off x="9269436" y="2295600"/>
            <a:ext cx="255973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f-ZA" sz="2400" b="0" i="0" u="none" strike="noStrike" kern="1200" cap="none" spc="0" normalizeH="0" baseline="0" noProof="0" dirty="0">
                <a:ln>
                  <a:noFill/>
                </a:ln>
                <a:solidFill>
                  <a:srgbClr val="2A3646"/>
                </a:solidFill>
                <a:effectLst/>
                <a:uLnTx/>
                <a:uFillTx/>
                <a:latin typeface="Bahnschrift" panose="020B0502040204020203" pitchFamily="34" charset="0"/>
                <a:ea typeface="+mn-ea"/>
                <a:cs typeface="+mn-cs"/>
              </a:rPr>
              <a:t>For Tutors</a:t>
            </a:r>
          </a:p>
        </p:txBody>
      </p:sp>
      <p:sp>
        <p:nvSpPr>
          <p:cNvPr id="16" name="TextBox 15">
            <a:extLst>
              <a:ext uri="{FF2B5EF4-FFF2-40B4-BE49-F238E27FC236}">
                <a16:creationId xmlns:a16="http://schemas.microsoft.com/office/drawing/2014/main" id="{0B6A9A91-0566-4438-A1A3-1A1A87A13D37}"/>
              </a:ext>
            </a:extLst>
          </p:cNvPr>
          <p:cNvSpPr txBox="1"/>
          <p:nvPr/>
        </p:nvSpPr>
        <p:spPr>
          <a:xfrm>
            <a:off x="9728976" y="2901295"/>
            <a:ext cx="1885071" cy="369332"/>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
                <a:srgbClr val="2A3646"/>
              </a:buClr>
              <a:buSzTx/>
              <a:buFont typeface="Wingdings" panose="05000000000000000000" pitchFamily="2" charset="2"/>
              <a:buChar char="§"/>
              <a:tabLst/>
              <a:defRPr/>
            </a:pPr>
            <a:r>
              <a:rPr kumimoji="0" lang="af-ZA" sz="1800" b="0" i="0" u="none" strike="noStrike" kern="1200" cap="none" spc="0" normalizeH="0" baseline="0" noProof="0" dirty="0">
                <a:ln>
                  <a:noFill/>
                </a:ln>
                <a:solidFill>
                  <a:srgbClr val="2A3646"/>
                </a:solidFill>
                <a:effectLst/>
                <a:uLnTx/>
                <a:uFillTx/>
                <a:latin typeface="Calibri" panose="020F0502020204030204"/>
                <a:ea typeface="+mn-ea"/>
                <a:cs typeface="+mn-cs"/>
              </a:rPr>
              <a:t>Tutor_ID</a:t>
            </a:r>
          </a:p>
        </p:txBody>
      </p:sp>
    </p:spTree>
    <p:extLst>
      <p:ext uri="{BB962C8B-B14F-4D97-AF65-F5344CB8AC3E}">
        <p14:creationId xmlns:p14="http://schemas.microsoft.com/office/powerpoint/2010/main" val="21010542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A3646"/>
        </a:solidFill>
        <a:effectLst/>
      </p:bgPr>
    </p:bg>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38F06735-FD23-4CC2-BAD0-8D3BEA81459A}"/>
              </a:ext>
            </a:extLst>
          </p:cNvPr>
          <p:cNvSpPr/>
          <p:nvPr/>
        </p:nvSpPr>
        <p:spPr>
          <a:xfrm>
            <a:off x="6360349" y="1849008"/>
            <a:ext cx="2391507" cy="39530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C74EAB26-F367-40F3-873C-FC8A81ED7FB5}"/>
              </a:ext>
            </a:extLst>
          </p:cNvPr>
          <p:cNvSpPr txBox="1"/>
          <p:nvPr/>
        </p:nvSpPr>
        <p:spPr>
          <a:xfrm>
            <a:off x="0" y="815926"/>
            <a:ext cx="12191999"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Bookman Old Style" panose="02050604050505020204" pitchFamily="18" charset="0"/>
                <a:ea typeface="+mn-ea"/>
                <a:cs typeface="+mn-cs"/>
              </a:rPr>
              <a:t>Attributes</a:t>
            </a:r>
          </a:p>
        </p:txBody>
      </p:sp>
      <p:sp>
        <p:nvSpPr>
          <p:cNvPr id="9" name="TextBox 8">
            <a:extLst>
              <a:ext uri="{FF2B5EF4-FFF2-40B4-BE49-F238E27FC236}">
                <a16:creationId xmlns:a16="http://schemas.microsoft.com/office/drawing/2014/main" id="{B73B47C5-38E1-478C-B587-7A9F94F3C3A2}"/>
              </a:ext>
            </a:extLst>
          </p:cNvPr>
          <p:cNvSpPr txBox="1"/>
          <p:nvPr/>
        </p:nvSpPr>
        <p:spPr>
          <a:xfrm>
            <a:off x="194607" y="2295600"/>
            <a:ext cx="239150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For </a:t>
            </a:r>
            <a:r>
              <a:rPr kumimoji="0" lang="sq-AL" sz="2400"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Tdays</a:t>
            </a:r>
          </a:p>
        </p:txBody>
      </p:sp>
      <p:sp>
        <p:nvSpPr>
          <p:cNvPr id="10" name="TextBox 9">
            <a:extLst>
              <a:ext uri="{FF2B5EF4-FFF2-40B4-BE49-F238E27FC236}">
                <a16:creationId xmlns:a16="http://schemas.microsoft.com/office/drawing/2014/main" id="{8A4499C6-A7BA-4126-9962-9DD1AB32D0D0}"/>
              </a:ext>
            </a:extLst>
          </p:cNvPr>
          <p:cNvSpPr txBox="1"/>
          <p:nvPr/>
        </p:nvSpPr>
        <p:spPr>
          <a:xfrm>
            <a:off x="654149" y="2902189"/>
            <a:ext cx="1885071" cy="646331"/>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af-ZA" sz="1800" b="0" i="0" u="none" strike="noStrike" kern="1200" cap="none" spc="0" normalizeH="0" baseline="0" noProof="0" dirty="0">
                <a:ln>
                  <a:noFill/>
                </a:ln>
                <a:solidFill>
                  <a:prstClr val="white"/>
                </a:solidFill>
                <a:effectLst/>
                <a:uLnTx/>
                <a:uFillTx/>
                <a:latin typeface="Bookman Old Style" panose="02050604050505020204" pitchFamily="18" charset="0"/>
              </a:rPr>
              <a:t>Day_ID</a:t>
            </a:r>
          </a:p>
          <a:p>
            <a:pPr marL="285750" marR="0" lvl="0" indent="-285750" algn="l" defTabSz="4572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af-ZA" sz="1800" b="0" i="0" u="none" strike="noStrike" kern="1200" cap="none" spc="0" normalizeH="0" baseline="0" noProof="0" dirty="0">
                <a:ln>
                  <a:noFill/>
                </a:ln>
                <a:solidFill>
                  <a:prstClr val="white"/>
                </a:solidFill>
                <a:effectLst/>
                <a:uLnTx/>
                <a:uFillTx/>
                <a:latin typeface="Bookman Old Style" panose="02050604050505020204" pitchFamily="18" charset="0"/>
              </a:rPr>
              <a:t>Day_Name</a:t>
            </a:r>
          </a:p>
        </p:txBody>
      </p:sp>
      <p:sp>
        <p:nvSpPr>
          <p:cNvPr id="11" name="TextBox 10">
            <a:extLst>
              <a:ext uri="{FF2B5EF4-FFF2-40B4-BE49-F238E27FC236}">
                <a16:creationId xmlns:a16="http://schemas.microsoft.com/office/drawing/2014/main" id="{4C5E4098-2A68-4079-AA0F-8D49F126FDC2}"/>
              </a:ext>
            </a:extLst>
          </p:cNvPr>
          <p:cNvSpPr txBox="1"/>
          <p:nvPr/>
        </p:nvSpPr>
        <p:spPr>
          <a:xfrm>
            <a:off x="3277478" y="2295600"/>
            <a:ext cx="239150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For Rooms</a:t>
            </a:r>
          </a:p>
        </p:txBody>
      </p:sp>
      <p:sp>
        <p:nvSpPr>
          <p:cNvPr id="12" name="TextBox 11">
            <a:extLst>
              <a:ext uri="{FF2B5EF4-FFF2-40B4-BE49-F238E27FC236}">
                <a16:creationId xmlns:a16="http://schemas.microsoft.com/office/drawing/2014/main" id="{1822D7DA-5DE6-4624-AF3F-33DECB4359FB}"/>
              </a:ext>
            </a:extLst>
          </p:cNvPr>
          <p:cNvSpPr txBox="1"/>
          <p:nvPr/>
        </p:nvSpPr>
        <p:spPr>
          <a:xfrm>
            <a:off x="3666392" y="2902189"/>
            <a:ext cx="1885071" cy="923330"/>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af-ZA" sz="1800" b="0" i="0" u="none" strike="noStrike" kern="1200" cap="none" spc="0" normalizeH="0" baseline="0" noProof="0" dirty="0">
                <a:ln>
                  <a:noFill/>
                </a:ln>
                <a:solidFill>
                  <a:prstClr val="white"/>
                </a:solidFill>
                <a:effectLst/>
                <a:uLnTx/>
                <a:uFillTx/>
                <a:latin typeface="Bookman Old Style" panose="02050604050505020204" pitchFamily="18" charset="0"/>
              </a:rPr>
              <a:t>Room_ID</a:t>
            </a:r>
          </a:p>
          <a:p>
            <a:pPr marL="285750" marR="0" lvl="0" indent="-285750" algn="l" defTabSz="4572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af-ZA" sz="1800" b="0" i="0" u="none" strike="noStrike" kern="1200" cap="none" spc="0" normalizeH="0" baseline="0" noProof="0" dirty="0">
                <a:ln>
                  <a:noFill/>
                </a:ln>
                <a:solidFill>
                  <a:prstClr val="white"/>
                </a:solidFill>
                <a:effectLst/>
                <a:uLnTx/>
                <a:uFillTx/>
                <a:latin typeface="Bookman Old Style" panose="02050604050505020204" pitchFamily="18" charset="0"/>
              </a:rPr>
              <a:t>Room_Name</a:t>
            </a:r>
          </a:p>
          <a:p>
            <a:pPr marL="285750" marR="0" lvl="0" indent="-285750" algn="l" defTabSz="4572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af-ZA" sz="1800" b="0" i="0" u="none" strike="noStrike" kern="1200" cap="none" spc="0" normalizeH="0" baseline="0" noProof="0" dirty="0">
                <a:ln>
                  <a:noFill/>
                </a:ln>
                <a:solidFill>
                  <a:prstClr val="white"/>
                </a:solidFill>
                <a:effectLst/>
                <a:uLnTx/>
                <a:uFillTx/>
                <a:latin typeface="Bookman Old Style" panose="02050604050505020204" pitchFamily="18" charset="0"/>
              </a:rPr>
              <a:t>Capacity</a:t>
            </a:r>
          </a:p>
        </p:txBody>
      </p:sp>
      <p:sp>
        <p:nvSpPr>
          <p:cNvPr id="13" name="TextBox 12">
            <a:extLst>
              <a:ext uri="{FF2B5EF4-FFF2-40B4-BE49-F238E27FC236}">
                <a16:creationId xmlns:a16="http://schemas.microsoft.com/office/drawing/2014/main" id="{7E22DD0D-A9D4-4F10-B525-A7E25A861B05}"/>
              </a:ext>
            </a:extLst>
          </p:cNvPr>
          <p:cNvSpPr txBox="1"/>
          <p:nvPr/>
        </p:nvSpPr>
        <p:spPr>
          <a:xfrm>
            <a:off x="6266423" y="2295600"/>
            <a:ext cx="257380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A3646"/>
                </a:solidFill>
                <a:effectLst/>
                <a:uLnTx/>
                <a:uFillTx/>
                <a:latin typeface="Bahnschrift" panose="020B0502040204020203" pitchFamily="34" charset="0"/>
                <a:ea typeface="+mn-ea"/>
                <a:cs typeface="+mn-cs"/>
              </a:rPr>
              <a:t>For Classes</a:t>
            </a:r>
          </a:p>
        </p:txBody>
      </p:sp>
      <p:sp>
        <p:nvSpPr>
          <p:cNvPr id="14" name="TextBox 13">
            <a:extLst>
              <a:ext uri="{FF2B5EF4-FFF2-40B4-BE49-F238E27FC236}">
                <a16:creationId xmlns:a16="http://schemas.microsoft.com/office/drawing/2014/main" id="{FA9DF697-2EE3-46B4-B7D4-97273F6A565A}"/>
              </a:ext>
            </a:extLst>
          </p:cNvPr>
          <p:cNvSpPr txBox="1"/>
          <p:nvPr/>
        </p:nvSpPr>
        <p:spPr>
          <a:xfrm>
            <a:off x="6678635" y="2901295"/>
            <a:ext cx="1885071" cy="1477328"/>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
                <a:srgbClr val="2A3646"/>
              </a:buClr>
              <a:buSzTx/>
              <a:buFont typeface="Wingdings" panose="05000000000000000000" pitchFamily="2" charset="2"/>
              <a:buChar char="§"/>
              <a:tabLst/>
              <a:defRPr/>
            </a:pPr>
            <a:r>
              <a:rPr kumimoji="0" lang="af-ZA" sz="1800" b="0" i="0" u="none" strike="noStrike" kern="1200" cap="none" spc="0" normalizeH="0" baseline="0" noProof="0" dirty="0">
                <a:ln>
                  <a:noFill/>
                </a:ln>
                <a:solidFill>
                  <a:srgbClr val="2A3646"/>
                </a:solidFill>
                <a:effectLst/>
                <a:uLnTx/>
                <a:uFillTx/>
                <a:latin typeface="Bookman Old Style" panose="02050604050505020204" pitchFamily="18" charset="0"/>
              </a:rPr>
              <a:t>Class_ID</a:t>
            </a:r>
          </a:p>
          <a:p>
            <a:pPr marL="285750" marR="0" lvl="0" indent="-285750" algn="l" defTabSz="457200" rtl="0" eaLnBrk="1" fontAlgn="auto" latinLnBrk="0" hangingPunct="1">
              <a:lnSpc>
                <a:spcPct val="100000"/>
              </a:lnSpc>
              <a:spcBef>
                <a:spcPts val="0"/>
              </a:spcBef>
              <a:spcAft>
                <a:spcPts val="0"/>
              </a:spcAft>
              <a:buClr>
                <a:srgbClr val="2A3646"/>
              </a:buClr>
              <a:buSzTx/>
              <a:buFont typeface="Wingdings" panose="05000000000000000000" pitchFamily="2" charset="2"/>
              <a:buChar char="§"/>
              <a:tabLst/>
              <a:defRPr/>
            </a:pPr>
            <a:r>
              <a:rPr kumimoji="0" lang="af-ZA" sz="1800" b="0" i="0" u="none" strike="noStrike" kern="1200" cap="none" spc="0" normalizeH="0" baseline="0" noProof="0" dirty="0">
                <a:ln>
                  <a:noFill/>
                </a:ln>
                <a:solidFill>
                  <a:srgbClr val="2A3646"/>
                </a:solidFill>
                <a:effectLst/>
                <a:uLnTx/>
                <a:uFillTx/>
                <a:latin typeface="Bookman Old Style" panose="02050604050505020204" pitchFamily="18" charset="0"/>
              </a:rPr>
              <a:t>Class_Name</a:t>
            </a:r>
          </a:p>
          <a:p>
            <a:pPr marL="285750" marR="0" lvl="0" indent="-285750" algn="l" defTabSz="457200" rtl="0" eaLnBrk="1" fontAlgn="auto" latinLnBrk="0" hangingPunct="1">
              <a:lnSpc>
                <a:spcPct val="100000"/>
              </a:lnSpc>
              <a:spcBef>
                <a:spcPts val="0"/>
              </a:spcBef>
              <a:spcAft>
                <a:spcPts val="0"/>
              </a:spcAft>
              <a:buClr>
                <a:srgbClr val="2A3646"/>
              </a:buClr>
              <a:buSzTx/>
              <a:buFont typeface="Wingdings" panose="05000000000000000000" pitchFamily="2" charset="2"/>
              <a:buChar char="§"/>
              <a:tabLst/>
              <a:defRPr/>
            </a:pPr>
            <a:r>
              <a:rPr kumimoji="0" lang="af-ZA" sz="1800" b="0" i="0" u="none" strike="noStrike" kern="1200" cap="none" spc="0" normalizeH="0" baseline="0" noProof="0" dirty="0">
                <a:ln>
                  <a:noFill/>
                </a:ln>
                <a:solidFill>
                  <a:srgbClr val="2A3646"/>
                </a:solidFill>
                <a:effectLst/>
                <a:uLnTx/>
                <a:uFillTx/>
                <a:latin typeface="Bookman Old Style" panose="02050604050505020204" pitchFamily="18" charset="0"/>
              </a:rPr>
              <a:t>Class_Level</a:t>
            </a:r>
          </a:p>
          <a:p>
            <a:pPr marL="0" marR="0" lvl="0" indent="0" algn="l" defTabSz="457200" rtl="0" eaLnBrk="1" fontAlgn="auto" latinLnBrk="0" hangingPunct="1">
              <a:lnSpc>
                <a:spcPct val="100000"/>
              </a:lnSpc>
              <a:spcBef>
                <a:spcPts val="0"/>
              </a:spcBef>
              <a:spcAft>
                <a:spcPts val="0"/>
              </a:spcAft>
              <a:buClr>
                <a:prstClr val="white"/>
              </a:buClr>
              <a:buSzTx/>
              <a:buFontTx/>
              <a:buNone/>
              <a:tabLst/>
              <a:defRPr/>
            </a:pPr>
            <a:endParaRPr kumimoji="0" lang="af-ZA"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4572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40FBF9B4-88E2-4824-8313-A0DB2B3328AD}"/>
              </a:ext>
            </a:extLst>
          </p:cNvPr>
          <p:cNvSpPr txBox="1"/>
          <p:nvPr/>
        </p:nvSpPr>
        <p:spPr>
          <a:xfrm>
            <a:off x="9269436" y="2295600"/>
            <a:ext cx="255973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f-ZA" sz="2400" b="0" i="0" u="none" strike="noStrike" kern="1200" cap="none" spc="0" normalizeH="0" baseline="0" noProof="0" dirty="0">
                <a:ln>
                  <a:noFill/>
                </a:ln>
                <a:solidFill>
                  <a:srgbClr val="2A3646"/>
                </a:solidFill>
                <a:effectLst/>
                <a:uLnTx/>
                <a:uFillTx/>
                <a:latin typeface="Bahnschrift" panose="020B0502040204020203" pitchFamily="34" charset="0"/>
                <a:ea typeface="+mn-ea"/>
                <a:cs typeface="+mn-cs"/>
              </a:rPr>
              <a:t>For Tutors</a:t>
            </a:r>
          </a:p>
        </p:txBody>
      </p:sp>
      <p:sp>
        <p:nvSpPr>
          <p:cNvPr id="16" name="TextBox 15">
            <a:extLst>
              <a:ext uri="{FF2B5EF4-FFF2-40B4-BE49-F238E27FC236}">
                <a16:creationId xmlns:a16="http://schemas.microsoft.com/office/drawing/2014/main" id="{0B6A9A91-0566-4438-A1A3-1A1A87A13D37}"/>
              </a:ext>
            </a:extLst>
          </p:cNvPr>
          <p:cNvSpPr txBox="1"/>
          <p:nvPr/>
        </p:nvSpPr>
        <p:spPr>
          <a:xfrm>
            <a:off x="9728976" y="2901295"/>
            <a:ext cx="1885071" cy="369332"/>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
                <a:srgbClr val="2A3646"/>
              </a:buClr>
              <a:buSzTx/>
              <a:buFont typeface="Wingdings" panose="05000000000000000000" pitchFamily="2" charset="2"/>
              <a:buChar char="§"/>
              <a:tabLst/>
              <a:defRPr/>
            </a:pPr>
            <a:r>
              <a:rPr kumimoji="0" lang="af-ZA" sz="1800" b="0" i="0" u="none" strike="noStrike" kern="1200" cap="none" spc="0" normalizeH="0" baseline="0" noProof="0" dirty="0">
                <a:ln>
                  <a:noFill/>
                </a:ln>
                <a:solidFill>
                  <a:srgbClr val="2A3646"/>
                </a:solidFill>
                <a:effectLst/>
                <a:uLnTx/>
                <a:uFillTx/>
                <a:latin typeface="Calibri" panose="020F0502020204030204"/>
                <a:ea typeface="+mn-ea"/>
                <a:cs typeface="+mn-cs"/>
              </a:rPr>
              <a:t>Tutor_ID</a:t>
            </a:r>
          </a:p>
        </p:txBody>
      </p:sp>
    </p:spTree>
    <p:extLst>
      <p:ext uri="{BB962C8B-B14F-4D97-AF65-F5344CB8AC3E}">
        <p14:creationId xmlns:p14="http://schemas.microsoft.com/office/powerpoint/2010/main" val="35325188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A3646"/>
        </a:solidFill>
        <a:effectLst/>
      </p:bgPr>
    </p:bg>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38F06735-FD23-4CC2-BAD0-8D3BEA81459A}"/>
              </a:ext>
            </a:extLst>
          </p:cNvPr>
          <p:cNvSpPr/>
          <p:nvPr/>
        </p:nvSpPr>
        <p:spPr>
          <a:xfrm>
            <a:off x="9353548" y="1849008"/>
            <a:ext cx="2391507" cy="39530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C74EAB26-F367-40F3-873C-FC8A81ED7FB5}"/>
              </a:ext>
            </a:extLst>
          </p:cNvPr>
          <p:cNvSpPr txBox="1"/>
          <p:nvPr/>
        </p:nvSpPr>
        <p:spPr>
          <a:xfrm>
            <a:off x="0" y="815926"/>
            <a:ext cx="12191999"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Bookman Old Style" panose="02050604050505020204" pitchFamily="18" charset="0"/>
                <a:ea typeface="+mn-ea"/>
                <a:cs typeface="+mn-cs"/>
              </a:rPr>
              <a:t>Attributes</a:t>
            </a:r>
          </a:p>
        </p:txBody>
      </p:sp>
      <p:sp>
        <p:nvSpPr>
          <p:cNvPr id="9" name="TextBox 8">
            <a:extLst>
              <a:ext uri="{FF2B5EF4-FFF2-40B4-BE49-F238E27FC236}">
                <a16:creationId xmlns:a16="http://schemas.microsoft.com/office/drawing/2014/main" id="{B73B47C5-38E1-478C-B587-7A9F94F3C3A2}"/>
              </a:ext>
            </a:extLst>
          </p:cNvPr>
          <p:cNvSpPr txBox="1"/>
          <p:nvPr/>
        </p:nvSpPr>
        <p:spPr>
          <a:xfrm>
            <a:off x="194607" y="2295600"/>
            <a:ext cx="239150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For </a:t>
            </a:r>
            <a:r>
              <a:rPr kumimoji="0" lang="sq-AL" sz="2400" b="0" i="0" u="none" strike="noStrike" kern="1200" cap="none" spc="0" normalizeH="0" baseline="0" dirty="0">
                <a:ln>
                  <a:noFill/>
                </a:ln>
                <a:solidFill>
                  <a:prstClr val="white"/>
                </a:solidFill>
                <a:effectLst/>
                <a:uLnTx/>
                <a:uFillTx/>
                <a:latin typeface="Bahnschrift" panose="020B0502040204020203" pitchFamily="34" charset="0"/>
                <a:ea typeface="+mn-ea"/>
                <a:cs typeface="+mn-cs"/>
              </a:rPr>
              <a:t>Tdays</a:t>
            </a:r>
          </a:p>
        </p:txBody>
      </p:sp>
      <p:sp>
        <p:nvSpPr>
          <p:cNvPr id="10" name="TextBox 9">
            <a:extLst>
              <a:ext uri="{FF2B5EF4-FFF2-40B4-BE49-F238E27FC236}">
                <a16:creationId xmlns:a16="http://schemas.microsoft.com/office/drawing/2014/main" id="{8A4499C6-A7BA-4126-9962-9DD1AB32D0D0}"/>
              </a:ext>
            </a:extLst>
          </p:cNvPr>
          <p:cNvSpPr txBox="1"/>
          <p:nvPr/>
        </p:nvSpPr>
        <p:spPr>
          <a:xfrm>
            <a:off x="654149" y="2902189"/>
            <a:ext cx="1885071" cy="646331"/>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lang="af-ZA" dirty="0">
                <a:solidFill>
                  <a:prstClr val="white"/>
                </a:solidFill>
                <a:latin typeface="Bookman Old Style" panose="02050604050505020204" pitchFamily="18" charset="0"/>
              </a:rPr>
              <a:t>Day</a:t>
            </a:r>
            <a:r>
              <a:rPr kumimoji="0" lang="af-ZA" sz="1800" b="0" i="0" u="none" strike="noStrike" kern="1200" cap="none" spc="0" normalizeH="0" baseline="0" noProof="0" dirty="0">
                <a:ln>
                  <a:noFill/>
                </a:ln>
                <a:solidFill>
                  <a:prstClr val="white"/>
                </a:solidFill>
                <a:effectLst/>
                <a:uLnTx/>
                <a:uFillTx/>
                <a:latin typeface="Bookman Old Style" panose="02050604050505020204" pitchFamily="18" charset="0"/>
              </a:rPr>
              <a:t>_ID</a:t>
            </a:r>
          </a:p>
          <a:p>
            <a:pPr marL="285750" marR="0" lvl="0" indent="-285750" algn="l" defTabSz="4572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lang="af-ZA" dirty="0">
                <a:solidFill>
                  <a:prstClr val="white"/>
                </a:solidFill>
                <a:latin typeface="Bookman Old Style" panose="02050604050505020204" pitchFamily="18" charset="0"/>
              </a:rPr>
              <a:t>Day</a:t>
            </a:r>
            <a:r>
              <a:rPr kumimoji="0" lang="af-ZA" sz="1800" b="0" i="0" u="none" strike="noStrike" kern="1200" cap="none" spc="0" normalizeH="0" baseline="0" noProof="0" dirty="0">
                <a:ln>
                  <a:noFill/>
                </a:ln>
                <a:solidFill>
                  <a:prstClr val="white"/>
                </a:solidFill>
                <a:effectLst/>
                <a:uLnTx/>
                <a:uFillTx/>
                <a:latin typeface="Bookman Old Style" panose="02050604050505020204" pitchFamily="18" charset="0"/>
              </a:rPr>
              <a:t>_</a:t>
            </a:r>
            <a:r>
              <a:rPr lang="af-ZA" dirty="0">
                <a:solidFill>
                  <a:prstClr val="white"/>
                </a:solidFill>
                <a:latin typeface="Bookman Old Style" panose="02050604050505020204" pitchFamily="18" charset="0"/>
              </a:rPr>
              <a:t>N</a:t>
            </a:r>
            <a:r>
              <a:rPr kumimoji="0" lang="af-ZA" sz="1800" b="0" i="0" u="none" strike="noStrike" kern="1200" cap="none" spc="0" normalizeH="0" baseline="0" noProof="0" dirty="0">
                <a:ln>
                  <a:noFill/>
                </a:ln>
                <a:solidFill>
                  <a:prstClr val="white"/>
                </a:solidFill>
                <a:effectLst/>
                <a:uLnTx/>
                <a:uFillTx/>
                <a:latin typeface="Bookman Old Style" panose="02050604050505020204" pitchFamily="18" charset="0"/>
              </a:rPr>
              <a:t>ame</a:t>
            </a:r>
          </a:p>
        </p:txBody>
      </p:sp>
      <p:sp>
        <p:nvSpPr>
          <p:cNvPr id="11" name="TextBox 10">
            <a:extLst>
              <a:ext uri="{FF2B5EF4-FFF2-40B4-BE49-F238E27FC236}">
                <a16:creationId xmlns:a16="http://schemas.microsoft.com/office/drawing/2014/main" id="{4C5E4098-2A68-4079-AA0F-8D49F126FDC2}"/>
              </a:ext>
            </a:extLst>
          </p:cNvPr>
          <p:cNvSpPr txBox="1"/>
          <p:nvPr/>
        </p:nvSpPr>
        <p:spPr>
          <a:xfrm>
            <a:off x="3277478" y="2295600"/>
            <a:ext cx="239150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For Rooms</a:t>
            </a:r>
          </a:p>
        </p:txBody>
      </p:sp>
      <p:sp>
        <p:nvSpPr>
          <p:cNvPr id="12" name="TextBox 11">
            <a:extLst>
              <a:ext uri="{FF2B5EF4-FFF2-40B4-BE49-F238E27FC236}">
                <a16:creationId xmlns:a16="http://schemas.microsoft.com/office/drawing/2014/main" id="{1822D7DA-5DE6-4624-AF3F-33DECB4359FB}"/>
              </a:ext>
            </a:extLst>
          </p:cNvPr>
          <p:cNvSpPr txBox="1"/>
          <p:nvPr/>
        </p:nvSpPr>
        <p:spPr>
          <a:xfrm>
            <a:off x="3666392" y="2902189"/>
            <a:ext cx="1885071" cy="923330"/>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
                <a:schemeClr val="bg1"/>
              </a:buClr>
              <a:buSzTx/>
              <a:buFont typeface="Wingdings" panose="05000000000000000000" pitchFamily="2" charset="2"/>
              <a:buChar char="§"/>
              <a:tabLst/>
              <a:defRPr/>
            </a:pPr>
            <a:r>
              <a:rPr lang="af-ZA" dirty="0">
                <a:solidFill>
                  <a:schemeClr val="bg1"/>
                </a:solidFill>
                <a:latin typeface="Bookman Old Style" panose="02050604050505020204" pitchFamily="18" charset="0"/>
              </a:rPr>
              <a:t>Room</a:t>
            </a:r>
            <a:r>
              <a:rPr kumimoji="0" lang="af-ZA" sz="1800" b="0" i="0" u="none" strike="noStrike" kern="1200" cap="none" spc="0" normalizeH="0" baseline="0" noProof="0" dirty="0">
                <a:ln>
                  <a:noFill/>
                </a:ln>
                <a:solidFill>
                  <a:schemeClr val="bg1"/>
                </a:solidFill>
                <a:effectLst/>
                <a:uLnTx/>
                <a:uFillTx/>
                <a:latin typeface="Bookman Old Style" panose="02050604050505020204" pitchFamily="18" charset="0"/>
              </a:rPr>
              <a:t>_ID</a:t>
            </a:r>
          </a:p>
          <a:p>
            <a:pPr marL="285750" marR="0" lvl="0" indent="-285750" algn="l" defTabSz="457200" rtl="0" eaLnBrk="1" fontAlgn="auto" latinLnBrk="0" hangingPunct="1">
              <a:lnSpc>
                <a:spcPct val="100000"/>
              </a:lnSpc>
              <a:spcBef>
                <a:spcPts val="0"/>
              </a:spcBef>
              <a:spcAft>
                <a:spcPts val="0"/>
              </a:spcAft>
              <a:buClr>
                <a:schemeClr val="bg1"/>
              </a:buClr>
              <a:buSzTx/>
              <a:buFont typeface="Wingdings" panose="05000000000000000000" pitchFamily="2" charset="2"/>
              <a:buChar char="§"/>
              <a:tabLst/>
              <a:defRPr/>
            </a:pPr>
            <a:r>
              <a:rPr lang="af-ZA" dirty="0">
                <a:solidFill>
                  <a:schemeClr val="bg1"/>
                </a:solidFill>
                <a:latin typeface="Bookman Old Style" panose="02050604050505020204" pitchFamily="18" charset="0"/>
              </a:rPr>
              <a:t>Room</a:t>
            </a:r>
            <a:r>
              <a:rPr kumimoji="0" lang="af-ZA" sz="1800" b="0" i="0" u="none" strike="noStrike" kern="1200" cap="none" spc="0" normalizeH="0" baseline="0" noProof="0" dirty="0">
                <a:ln>
                  <a:noFill/>
                </a:ln>
                <a:solidFill>
                  <a:schemeClr val="bg1"/>
                </a:solidFill>
                <a:effectLst/>
                <a:uLnTx/>
                <a:uFillTx/>
                <a:latin typeface="Bookman Old Style" panose="02050604050505020204" pitchFamily="18" charset="0"/>
              </a:rPr>
              <a:t>_Name</a:t>
            </a:r>
          </a:p>
          <a:p>
            <a:pPr marL="285750" marR="0" lvl="0" indent="-285750" algn="l" defTabSz="457200" rtl="0" eaLnBrk="1" fontAlgn="auto" latinLnBrk="0" hangingPunct="1">
              <a:lnSpc>
                <a:spcPct val="100000"/>
              </a:lnSpc>
              <a:spcBef>
                <a:spcPts val="0"/>
              </a:spcBef>
              <a:spcAft>
                <a:spcPts val="0"/>
              </a:spcAft>
              <a:buClr>
                <a:schemeClr val="bg1"/>
              </a:buClr>
              <a:buSzTx/>
              <a:buFont typeface="Wingdings" panose="05000000000000000000" pitchFamily="2" charset="2"/>
              <a:buChar char="§"/>
              <a:tabLst/>
              <a:defRPr/>
            </a:pPr>
            <a:r>
              <a:rPr lang="af-ZA" dirty="0">
                <a:solidFill>
                  <a:schemeClr val="bg1"/>
                </a:solidFill>
                <a:latin typeface="Bookman Old Style" panose="02050604050505020204" pitchFamily="18" charset="0"/>
              </a:rPr>
              <a:t>Capacity</a:t>
            </a:r>
          </a:p>
        </p:txBody>
      </p:sp>
      <p:sp>
        <p:nvSpPr>
          <p:cNvPr id="13" name="TextBox 12">
            <a:extLst>
              <a:ext uri="{FF2B5EF4-FFF2-40B4-BE49-F238E27FC236}">
                <a16:creationId xmlns:a16="http://schemas.microsoft.com/office/drawing/2014/main" id="{7E22DD0D-A9D4-4F10-B525-A7E25A861B05}"/>
              </a:ext>
            </a:extLst>
          </p:cNvPr>
          <p:cNvSpPr txBox="1"/>
          <p:nvPr/>
        </p:nvSpPr>
        <p:spPr>
          <a:xfrm>
            <a:off x="6266423" y="2295600"/>
            <a:ext cx="257380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For Classes</a:t>
            </a:r>
          </a:p>
        </p:txBody>
      </p:sp>
      <p:sp>
        <p:nvSpPr>
          <p:cNvPr id="14" name="TextBox 13">
            <a:extLst>
              <a:ext uri="{FF2B5EF4-FFF2-40B4-BE49-F238E27FC236}">
                <a16:creationId xmlns:a16="http://schemas.microsoft.com/office/drawing/2014/main" id="{FA9DF697-2EE3-46B4-B7D4-97273F6A565A}"/>
              </a:ext>
            </a:extLst>
          </p:cNvPr>
          <p:cNvSpPr txBox="1"/>
          <p:nvPr/>
        </p:nvSpPr>
        <p:spPr>
          <a:xfrm>
            <a:off x="6678635" y="2901295"/>
            <a:ext cx="1885071" cy="1477328"/>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
                <a:schemeClr val="bg1"/>
              </a:buClr>
              <a:buSzTx/>
              <a:buFont typeface="Wingdings" panose="05000000000000000000" pitchFamily="2" charset="2"/>
              <a:buChar char="§"/>
              <a:tabLst/>
              <a:defRPr/>
            </a:pPr>
            <a:r>
              <a:rPr lang="af-ZA" dirty="0">
                <a:solidFill>
                  <a:schemeClr val="bg1"/>
                </a:solidFill>
                <a:latin typeface="Bookman Old Style" panose="02050604050505020204" pitchFamily="18" charset="0"/>
              </a:rPr>
              <a:t>Class</a:t>
            </a:r>
            <a:r>
              <a:rPr kumimoji="0" lang="af-ZA" sz="1800" b="0" i="0" u="none" strike="noStrike" kern="1200" cap="none" spc="0" normalizeH="0" baseline="0" noProof="0" dirty="0">
                <a:ln>
                  <a:noFill/>
                </a:ln>
                <a:solidFill>
                  <a:schemeClr val="bg1"/>
                </a:solidFill>
                <a:effectLst/>
                <a:uLnTx/>
                <a:uFillTx/>
                <a:latin typeface="Bookman Old Style" panose="02050604050505020204" pitchFamily="18" charset="0"/>
              </a:rPr>
              <a:t>_ID</a:t>
            </a:r>
          </a:p>
          <a:p>
            <a:pPr marL="285750" marR="0" lvl="0" indent="-285750" algn="l" defTabSz="457200" rtl="0" eaLnBrk="1" fontAlgn="auto" latinLnBrk="0" hangingPunct="1">
              <a:lnSpc>
                <a:spcPct val="100000"/>
              </a:lnSpc>
              <a:spcBef>
                <a:spcPts val="0"/>
              </a:spcBef>
              <a:spcAft>
                <a:spcPts val="0"/>
              </a:spcAft>
              <a:buClr>
                <a:schemeClr val="bg1"/>
              </a:buClr>
              <a:buSzTx/>
              <a:buFont typeface="Wingdings" panose="05000000000000000000" pitchFamily="2" charset="2"/>
              <a:buChar char="§"/>
              <a:tabLst/>
              <a:defRPr/>
            </a:pPr>
            <a:r>
              <a:rPr lang="af-ZA" dirty="0">
                <a:solidFill>
                  <a:schemeClr val="bg1"/>
                </a:solidFill>
                <a:latin typeface="Bookman Old Style" panose="02050604050505020204" pitchFamily="18" charset="0"/>
              </a:rPr>
              <a:t>Class</a:t>
            </a:r>
            <a:r>
              <a:rPr kumimoji="0" lang="af-ZA" sz="1800" b="0" i="0" u="none" strike="noStrike" kern="1200" cap="none" spc="0" normalizeH="0" baseline="0" noProof="0" dirty="0">
                <a:ln>
                  <a:noFill/>
                </a:ln>
                <a:solidFill>
                  <a:schemeClr val="bg1"/>
                </a:solidFill>
                <a:effectLst/>
                <a:uLnTx/>
                <a:uFillTx/>
                <a:latin typeface="Bookman Old Style" panose="02050604050505020204" pitchFamily="18" charset="0"/>
              </a:rPr>
              <a:t>_Name</a:t>
            </a:r>
          </a:p>
          <a:p>
            <a:pPr marL="285750" marR="0" lvl="0" indent="-285750" algn="l" defTabSz="457200" rtl="0" eaLnBrk="1" fontAlgn="auto" latinLnBrk="0" hangingPunct="1">
              <a:lnSpc>
                <a:spcPct val="100000"/>
              </a:lnSpc>
              <a:spcBef>
                <a:spcPts val="0"/>
              </a:spcBef>
              <a:spcAft>
                <a:spcPts val="0"/>
              </a:spcAft>
              <a:buClr>
                <a:schemeClr val="bg1"/>
              </a:buClr>
              <a:buSzTx/>
              <a:buFont typeface="Wingdings" panose="05000000000000000000" pitchFamily="2" charset="2"/>
              <a:buChar char="§"/>
              <a:tabLst/>
              <a:defRPr/>
            </a:pPr>
            <a:r>
              <a:rPr lang="af-ZA" dirty="0">
                <a:solidFill>
                  <a:schemeClr val="bg1"/>
                </a:solidFill>
                <a:latin typeface="Bookman Old Style" panose="02050604050505020204" pitchFamily="18" charset="0"/>
              </a:rPr>
              <a:t>Class</a:t>
            </a:r>
            <a:r>
              <a:rPr kumimoji="0" lang="af-ZA" sz="1800" b="0" i="0" u="none" strike="noStrike" kern="1200" cap="none" spc="0" normalizeH="0" baseline="0" noProof="0" dirty="0">
                <a:ln>
                  <a:noFill/>
                </a:ln>
                <a:solidFill>
                  <a:schemeClr val="bg1"/>
                </a:solidFill>
                <a:effectLst/>
                <a:uLnTx/>
                <a:uFillTx/>
                <a:latin typeface="Bookman Old Style" panose="02050604050505020204" pitchFamily="18" charset="0"/>
              </a:rPr>
              <a:t>_Level</a:t>
            </a:r>
          </a:p>
          <a:p>
            <a:pPr marR="0" lvl="0" algn="l" defTabSz="457200" rtl="0" eaLnBrk="1" fontAlgn="auto" latinLnBrk="0" hangingPunct="1">
              <a:lnSpc>
                <a:spcPct val="100000"/>
              </a:lnSpc>
              <a:spcBef>
                <a:spcPts val="0"/>
              </a:spcBef>
              <a:spcAft>
                <a:spcPts val="0"/>
              </a:spcAft>
              <a:buClr>
                <a:prstClr val="white"/>
              </a:buClr>
              <a:buSzTx/>
              <a:tabLst/>
              <a:defRPr/>
            </a:pPr>
            <a:endParaRPr kumimoji="0" lang="af-ZA" sz="1800" b="0" i="0" u="none" strike="noStrike" kern="1200" cap="none" spc="0" normalizeH="0" baseline="0" noProof="0" dirty="0">
              <a:ln>
                <a:noFill/>
              </a:ln>
              <a:solidFill>
                <a:schemeClr val="bg1"/>
              </a:solidFill>
              <a:effectLst/>
              <a:uLnTx/>
              <a:uFillTx/>
              <a:latin typeface="Calibri" panose="020F0502020204030204"/>
              <a:ea typeface="+mn-ea"/>
              <a:cs typeface="+mn-cs"/>
            </a:endParaRPr>
          </a:p>
          <a:p>
            <a:pPr marL="285750" marR="0" lvl="0" indent="-285750" algn="l" defTabSz="4572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40FBF9B4-88E2-4824-8313-A0DB2B3328AD}"/>
              </a:ext>
            </a:extLst>
          </p:cNvPr>
          <p:cNvSpPr txBox="1"/>
          <p:nvPr/>
        </p:nvSpPr>
        <p:spPr>
          <a:xfrm>
            <a:off x="9269436" y="2295600"/>
            <a:ext cx="255973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f-ZA" sz="2400" b="0" i="0" u="none" strike="noStrike" kern="1200" cap="none" spc="0" normalizeH="0" baseline="0" noProof="0" dirty="0">
                <a:ln>
                  <a:noFill/>
                </a:ln>
                <a:solidFill>
                  <a:srgbClr val="2A3646"/>
                </a:solidFill>
                <a:effectLst/>
                <a:uLnTx/>
                <a:uFillTx/>
                <a:latin typeface="Bahnschrift" panose="020B0502040204020203" pitchFamily="34" charset="0"/>
                <a:ea typeface="+mn-ea"/>
                <a:cs typeface="+mn-cs"/>
              </a:rPr>
              <a:t>For Tutors</a:t>
            </a:r>
          </a:p>
        </p:txBody>
      </p:sp>
      <p:sp>
        <p:nvSpPr>
          <p:cNvPr id="16" name="TextBox 15">
            <a:extLst>
              <a:ext uri="{FF2B5EF4-FFF2-40B4-BE49-F238E27FC236}">
                <a16:creationId xmlns:a16="http://schemas.microsoft.com/office/drawing/2014/main" id="{0B6A9A91-0566-4438-A1A3-1A1A87A13D37}"/>
              </a:ext>
            </a:extLst>
          </p:cNvPr>
          <p:cNvSpPr txBox="1"/>
          <p:nvPr/>
        </p:nvSpPr>
        <p:spPr>
          <a:xfrm>
            <a:off x="9728976" y="2901295"/>
            <a:ext cx="1885071" cy="369332"/>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
                <a:srgbClr val="2A3646"/>
              </a:buClr>
              <a:buSzTx/>
              <a:buFont typeface="Wingdings" panose="05000000000000000000" pitchFamily="2" charset="2"/>
              <a:buChar char="§"/>
              <a:tabLst/>
              <a:defRPr/>
            </a:pPr>
            <a:r>
              <a:rPr kumimoji="0" lang="af-ZA" sz="1800" b="0" i="0" u="none" strike="noStrike" kern="1200" cap="none" spc="0" normalizeH="0" baseline="0" noProof="0" dirty="0">
                <a:ln>
                  <a:noFill/>
                </a:ln>
                <a:solidFill>
                  <a:srgbClr val="2A3646"/>
                </a:solidFill>
                <a:effectLst/>
                <a:uLnTx/>
                <a:uFillTx/>
                <a:latin typeface="Bookman Old Style" panose="02050604050505020204" pitchFamily="18" charset="0"/>
              </a:rPr>
              <a:t>Tutor_ID</a:t>
            </a:r>
          </a:p>
        </p:txBody>
      </p:sp>
    </p:spTree>
    <p:extLst>
      <p:ext uri="{BB962C8B-B14F-4D97-AF65-F5344CB8AC3E}">
        <p14:creationId xmlns:p14="http://schemas.microsoft.com/office/powerpoint/2010/main" val="18985032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A3646"/>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705A67-B775-4487-A0F9-1841F35F0133}"/>
              </a:ext>
            </a:extLst>
          </p:cNvPr>
          <p:cNvSpPr txBox="1"/>
          <p:nvPr/>
        </p:nvSpPr>
        <p:spPr>
          <a:xfrm>
            <a:off x="0" y="225083"/>
            <a:ext cx="12192000" cy="707886"/>
          </a:xfrm>
          <a:prstGeom prst="rect">
            <a:avLst/>
          </a:prstGeom>
          <a:noFill/>
        </p:spPr>
        <p:txBody>
          <a:bodyPr wrap="square" rtlCol="0">
            <a:spAutoFit/>
          </a:bodyPr>
          <a:lstStyle/>
          <a:p>
            <a:pPr algn="ctr"/>
            <a:r>
              <a:rPr lang="en-US" sz="4000" b="1" dirty="0">
                <a:solidFill>
                  <a:schemeClr val="bg1"/>
                </a:solidFill>
                <a:latin typeface="Bookman Old Style" panose="02050604050505020204" pitchFamily="18" charset="0"/>
              </a:rPr>
              <a:t>Description of my database</a:t>
            </a:r>
          </a:p>
        </p:txBody>
      </p:sp>
      <p:sp>
        <p:nvSpPr>
          <p:cNvPr id="5" name="TextBox 4">
            <a:extLst>
              <a:ext uri="{FF2B5EF4-FFF2-40B4-BE49-F238E27FC236}">
                <a16:creationId xmlns:a16="http://schemas.microsoft.com/office/drawing/2014/main" id="{B8910CEC-CEBD-407E-B2B9-8828C1083D7A}"/>
              </a:ext>
            </a:extLst>
          </p:cNvPr>
          <p:cNvSpPr txBox="1"/>
          <p:nvPr/>
        </p:nvSpPr>
        <p:spPr>
          <a:xfrm>
            <a:off x="958947" y="1196298"/>
            <a:ext cx="10274105" cy="4832092"/>
          </a:xfrm>
          <a:prstGeom prst="rect">
            <a:avLst/>
          </a:prstGeom>
          <a:noFill/>
        </p:spPr>
        <p:txBody>
          <a:bodyPr wrap="square" rtlCol="0">
            <a:spAutoFit/>
          </a:bodyPr>
          <a:lstStyle/>
          <a:p>
            <a:pPr algn="just"/>
            <a:r>
              <a:rPr lang="af-ZA" sz="2200" dirty="0">
                <a:solidFill>
                  <a:schemeClr val="bg1"/>
                </a:solidFill>
                <a:latin typeface="Bookman Old Style" panose="02050604050505020204" pitchFamily="18" charset="0"/>
              </a:rPr>
              <a:t>In this database I have Teachers, Subjects, Departments, Tperiods, Tdays, Rooms, Classes, Tutors tables.  Teachers table has columns like Teacher_ID, Phone, Email, Tutor that is boolean value and is giving True or False values and one composite column that is consist of First name(T_Fname) and Last name(T_Lname). Teacher_ID is primary key that means this column can not be Null and same value: all values should be unique. Teacher table is related to Departments table with </a:t>
            </a:r>
            <a:r>
              <a:rPr lang="af-ZA" sz="2200" i="1" dirty="0">
                <a:solidFill>
                  <a:schemeClr val="bg1"/>
                </a:solidFill>
                <a:latin typeface="Bookman Old Style" panose="02050604050505020204" pitchFamily="18" charset="0"/>
              </a:rPr>
              <a:t>"work for" </a:t>
            </a:r>
            <a:r>
              <a:rPr lang="af-ZA" sz="2200" dirty="0">
                <a:solidFill>
                  <a:schemeClr val="bg1"/>
                </a:solidFill>
                <a:latin typeface="Bookman Old Style" panose="02050604050505020204" pitchFamily="18" charset="0"/>
              </a:rPr>
              <a:t>relation. </a:t>
            </a:r>
            <a:r>
              <a:rPr lang="af-ZA" sz="2200" b="1" dirty="0">
                <a:solidFill>
                  <a:schemeClr val="bg1"/>
                </a:solidFill>
                <a:latin typeface="Bookman Old Style" panose="02050604050505020204" pitchFamily="18" charset="0"/>
              </a:rPr>
              <a:t>It is one to many relation. What does it mean?</a:t>
            </a:r>
          </a:p>
          <a:p>
            <a:pPr algn="just"/>
            <a:r>
              <a:rPr lang="af-ZA" sz="2200" dirty="0">
                <a:solidFill>
                  <a:schemeClr val="bg1"/>
                </a:solidFill>
                <a:latin typeface="Bookman Old Style" panose="02050604050505020204" pitchFamily="18" charset="0"/>
              </a:rPr>
              <a:t>It means that 1 Teacher can work for only 1 Department but 1 Department can have many Teachers. In this relation we will use foreign key- D_ID that is one of columns of Departments table. D_ID is also primary key for Departments table.</a:t>
            </a:r>
          </a:p>
          <a:p>
            <a:pPr algn="just"/>
            <a:r>
              <a:rPr lang="af-ZA" sz="2200" dirty="0">
                <a:solidFill>
                  <a:schemeClr val="bg1"/>
                </a:solidFill>
                <a:latin typeface="Bookman Old Style" panose="02050604050505020204" pitchFamily="18" charset="0"/>
              </a:rPr>
              <a:t>Other columns of Departments table are Department Name(D_Name) and Number of teachers work for same department(Teacher_num)</a:t>
            </a:r>
          </a:p>
        </p:txBody>
      </p:sp>
    </p:spTree>
    <p:extLst>
      <p:ext uri="{BB962C8B-B14F-4D97-AF65-F5344CB8AC3E}">
        <p14:creationId xmlns:p14="http://schemas.microsoft.com/office/powerpoint/2010/main" val="2595441246"/>
      </p:ext>
    </p:extLst>
  </p:cSld>
  <p:clrMapOvr>
    <a:masterClrMapping/>
  </p:clrMapOvr>
  <mc:AlternateContent xmlns:mc="http://schemas.openxmlformats.org/markup-compatibility/2006">
    <mc:Choice xmlns:p14="http://schemas.microsoft.com/office/powerpoint/2010/main" Requires="p14">
      <p:transition spd="slow" p14:dur="3000">
        <p:cover/>
      </p:transition>
    </mc:Choice>
    <mc:Fallback>
      <p:transition spd="slow">
        <p:cover/>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A3646"/>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705A67-B775-4487-A0F9-1841F35F0133}"/>
              </a:ext>
            </a:extLst>
          </p:cNvPr>
          <p:cNvSpPr txBox="1"/>
          <p:nvPr/>
        </p:nvSpPr>
        <p:spPr>
          <a:xfrm>
            <a:off x="0" y="225083"/>
            <a:ext cx="12192000"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af-ZA" sz="4000" b="1" dirty="0">
                <a:solidFill>
                  <a:prstClr val="white"/>
                </a:solidFill>
                <a:latin typeface="Bookman Old Style" panose="02050604050505020204" pitchFamily="18" charset="0"/>
              </a:rPr>
              <a:t>D</a:t>
            </a:r>
            <a:r>
              <a:rPr kumimoji="0" lang="af-ZA" sz="4000" b="1" i="0" u="none" strike="noStrike" kern="1200" cap="none" spc="0" normalizeH="0" baseline="0" noProof="0" dirty="0">
                <a:ln>
                  <a:noFill/>
                </a:ln>
                <a:solidFill>
                  <a:prstClr val="white"/>
                </a:solidFill>
                <a:effectLst/>
                <a:uLnTx/>
                <a:uFillTx/>
                <a:latin typeface="Bookman Old Style" panose="02050604050505020204" pitchFamily="18" charset="0"/>
                <a:ea typeface="+mn-ea"/>
                <a:cs typeface="+mn-cs"/>
              </a:rPr>
              <a:t>escription</a:t>
            </a:r>
            <a:r>
              <a:rPr lang="en-US" sz="4000" b="1" dirty="0">
                <a:solidFill>
                  <a:prstClr val="white"/>
                </a:solidFill>
                <a:latin typeface="Bookman Old Style" panose="02050604050505020204" pitchFamily="18" charset="0"/>
              </a:rPr>
              <a:t> </a:t>
            </a:r>
            <a:r>
              <a:rPr kumimoji="0" lang="en-US" sz="4000" b="1" i="0" u="none" strike="noStrike" kern="1200" cap="none" spc="0" normalizeH="0" baseline="0" noProof="0" dirty="0">
                <a:ln>
                  <a:noFill/>
                </a:ln>
                <a:solidFill>
                  <a:prstClr val="white"/>
                </a:solidFill>
                <a:effectLst/>
                <a:uLnTx/>
                <a:uFillTx/>
                <a:latin typeface="Bookman Old Style" panose="02050604050505020204" pitchFamily="18" charset="0"/>
                <a:ea typeface="+mn-ea"/>
                <a:cs typeface="+mn-cs"/>
              </a:rPr>
              <a:t>of my database</a:t>
            </a:r>
          </a:p>
        </p:txBody>
      </p:sp>
      <p:sp>
        <p:nvSpPr>
          <p:cNvPr id="5" name="TextBox 4">
            <a:extLst>
              <a:ext uri="{FF2B5EF4-FFF2-40B4-BE49-F238E27FC236}">
                <a16:creationId xmlns:a16="http://schemas.microsoft.com/office/drawing/2014/main" id="{B8910CEC-CEBD-407E-B2B9-8828C1083D7A}"/>
              </a:ext>
            </a:extLst>
          </p:cNvPr>
          <p:cNvSpPr txBox="1"/>
          <p:nvPr/>
        </p:nvSpPr>
        <p:spPr>
          <a:xfrm>
            <a:off x="370449" y="1111347"/>
            <a:ext cx="11451101" cy="461665"/>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af-ZA" sz="2400" b="0" i="0" u="none" strike="noStrike" kern="1200" cap="none" spc="0" normalizeH="0" baseline="0" noProof="0" dirty="0">
              <a:ln>
                <a:noFill/>
              </a:ln>
              <a:solidFill>
                <a:prstClr val="white"/>
              </a:solidFill>
              <a:effectLst/>
              <a:uLnTx/>
              <a:uFillTx/>
              <a:latin typeface="Bookman Old Style" panose="02050604050505020204" pitchFamily="18" charset="0"/>
              <a:ea typeface="+mn-ea"/>
              <a:cs typeface="+mn-cs"/>
            </a:endParaRPr>
          </a:p>
        </p:txBody>
      </p:sp>
      <p:sp>
        <p:nvSpPr>
          <p:cNvPr id="2" name="TextBox 1">
            <a:extLst>
              <a:ext uri="{FF2B5EF4-FFF2-40B4-BE49-F238E27FC236}">
                <a16:creationId xmlns:a16="http://schemas.microsoft.com/office/drawing/2014/main" id="{B25F4E45-CE81-48B9-8960-1E5968039F23}"/>
              </a:ext>
            </a:extLst>
          </p:cNvPr>
          <p:cNvSpPr txBox="1"/>
          <p:nvPr/>
        </p:nvSpPr>
        <p:spPr>
          <a:xfrm>
            <a:off x="956602" y="1221260"/>
            <a:ext cx="10278794" cy="4939814"/>
          </a:xfrm>
          <a:prstGeom prst="rect">
            <a:avLst/>
          </a:prstGeom>
          <a:noFill/>
        </p:spPr>
        <p:txBody>
          <a:bodyPr wrap="square" rtlCol="0">
            <a:spAutoFit/>
          </a:bodyPr>
          <a:lstStyle/>
          <a:p>
            <a:r>
              <a:rPr lang="af-ZA" sz="2100" dirty="0">
                <a:solidFill>
                  <a:schemeClr val="bg1"/>
                </a:solidFill>
                <a:latin typeface="Bookman Old Style" panose="02050604050505020204" pitchFamily="18" charset="0"/>
              </a:rPr>
              <a:t>Teachers table is related to Subjects table with </a:t>
            </a:r>
            <a:r>
              <a:rPr lang="af-ZA" sz="2100" i="1" dirty="0">
                <a:solidFill>
                  <a:schemeClr val="bg1"/>
                </a:solidFill>
                <a:latin typeface="Bookman Old Style" panose="02050604050505020204" pitchFamily="18" charset="0"/>
              </a:rPr>
              <a:t>" taught by" </a:t>
            </a:r>
            <a:r>
              <a:rPr lang="af-ZA" sz="2100" dirty="0">
                <a:solidFill>
                  <a:schemeClr val="bg1"/>
                </a:solidFill>
                <a:latin typeface="Bookman Old Style" panose="02050604050505020204" pitchFamily="18" charset="0"/>
              </a:rPr>
              <a:t>relation. </a:t>
            </a:r>
            <a:r>
              <a:rPr lang="af-ZA" sz="2100" b="1" dirty="0">
                <a:solidFill>
                  <a:schemeClr val="bg1"/>
                </a:solidFill>
                <a:latin typeface="Bookman Old Style" panose="02050604050505020204" pitchFamily="18" charset="0"/>
              </a:rPr>
              <a:t>It is one to many relation. What does it mean?</a:t>
            </a:r>
          </a:p>
          <a:p>
            <a:pPr algn="just"/>
            <a:r>
              <a:rPr lang="af-ZA" sz="2100" dirty="0">
                <a:solidFill>
                  <a:schemeClr val="bg1"/>
                </a:solidFill>
                <a:latin typeface="Bookman Old Style" panose="02050604050505020204" pitchFamily="18" charset="0"/>
              </a:rPr>
              <a:t>It means that 1 Teacher can teach many Subjects but 1 Subject can be taught by 1 Teacher. In this relation we will use foreign key- Teacher_ID that is one of columns of Teachers table. Teacher_ID is also primary key for Teachers table as you know.</a:t>
            </a:r>
          </a:p>
          <a:p>
            <a:pPr algn="just"/>
            <a:r>
              <a:rPr lang="af-ZA" sz="2100" dirty="0">
                <a:solidFill>
                  <a:schemeClr val="bg1"/>
                </a:solidFill>
                <a:latin typeface="Bookman Old Style" panose="02050604050505020204" pitchFamily="18" charset="0"/>
              </a:rPr>
              <a:t>Other columns of Subjects table are S_ID that is primary key and Subject Name(S_Name).</a:t>
            </a:r>
          </a:p>
          <a:p>
            <a:r>
              <a:rPr lang="af-ZA" sz="2100" dirty="0">
                <a:solidFill>
                  <a:schemeClr val="bg1"/>
                </a:solidFill>
                <a:latin typeface="Bookman Old Style" panose="02050604050505020204" pitchFamily="18" charset="0"/>
              </a:rPr>
              <a:t>Teachers table is also related to Tutors table with </a:t>
            </a:r>
            <a:r>
              <a:rPr lang="af-ZA" sz="2100" i="1" dirty="0">
                <a:solidFill>
                  <a:schemeClr val="bg1"/>
                </a:solidFill>
                <a:latin typeface="Bookman Old Style" panose="02050604050505020204" pitchFamily="18" charset="0"/>
              </a:rPr>
              <a:t>" work like" </a:t>
            </a:r>
            <a:r>
              <a:rPr lang="af-ZA" sz="2100" dirty="0">
                <a:solidFill>
                  <a:schemeClr val="bg1"/>
                </a:solidFill>
                <a:latin typeface="Bookman Old Style" panose="02050604050505020204" pitchFamily="18" charset="0"/>
              </a:rPr>
              <a:t>relation. </a:t>
            </a:r>
            <a:r>
              <a:rPr lang="af-ZA" sz="2100" b="1" dirty="0">
                <a:solidFill>
                  <a:schemeClr val="bg1"/>
                </a:solidFill>
                <a:latin typeface="Bookman Old Style" panose="02050604050505020204" pitchFamily="18" charset="0"/>
              </a:rPr>
              <a:t>It is one to one relation. What does it mean?</a:t>
            </a:r>
          </a:p>
          <a:p>
            <a:pPr algn="just"/>
            <a:r>
              <a:rPr lang="af-ZA" sz="2100" dirty="0">
                <a:solidFill>
                  <a:schemeClr val="bg1"/>
                </a:solidFill>
                <a:latin typeface="Bookman Old Style" panose="02050604050505020204" pitchFamily="18" charset="0"/>
              </a:rPr>
              <a:t>It means that 1 Teacher can work like only 1 Tutor and 1 Tutor can be just 1 Teacher. </a:t>
            </a:r>
            <a:r>
              <a:rPr lang="af-ZA" sz="2100" i="1" dirty="0">
                <a:solidFill>
                  <a:schemeClr val="bg1"/>
                </a:solidFill>
                <a:latin typeface="Bookman Old Style" panose="02050604050505020204" pitchFamily="18" charset="0"/>
              </a:rPr>
              <a:t>" work like" </a:t>
            </a:r>
            <a:r>
              <a:rPr lang="af-ZA" sz="2100" dirty="0">
                <a:solidFill>
                  <a:schemeClr val="bg1"/>
                </a:solidFill>
                <a:latin typeface="Bookman Old Style" panose="02050604050505020204" pitchFamily="18" charset="0"/>
              </a:rPr>
              <a:t>relation consist of 2 part: Partial(single line) and total participation(double line). </a:t>
            </a:r>
            <a:r>
              <a:rPr lang="af-ZA" sz="2100" b="1" dirty="0">
                <a:solidFill>
                  <a:schemeClr val="bg1"/>
                </a:solidFill>
                <a:latin typeface="Bookman Old Style" panose="02050604050505020204" pitchFamily="18" charset="0"/>
              </a:rPr>
              <a:t>What is total and partial participation?</a:t>
            </a:r>
          </a:p>
          <a:p>
            <a:pPr algn="just"/>
            <a:r>
              <a:rPr lang="af-ZA" sz="2100" dirty="0">
                <a:solidFill>
                  <a:schemeClr val="bg1"/>
                </a:solidFill>
                <a:latin typeface="Bookman Old Style" panose="02050604050505020204" pitchFamily="18" charset="0"/>
              </a:rPr>
              <a:t>It means that each Tutor is also a Teacher, but each Teacher is not Tutor.</a:t>
            </a:r>
          </a:p>
          <a:p>
            <a:pPr algn="just"/>
            <a:r>
              <a:rPr lang="af-ZA" sz="2100" dirty="0">
                <a:solidFill>
                  <a:schemeClr val="bg1"/>
                </a:solidFill>
                <a:latin typeface="Bookman Old Style" panose="02050604050505020204" pitchFamily="18" charset="0"/>
              </a:rPr>
              <a:t>So, In this relation we have foreign key- Teacher_ID again.</a:t>
            </a:r>
          </a:p>
        </p:txBody>
      </p:sp>
    </p:spTree>
    <p:extLst>
      <p:ext uri="{BB962C8B-B14F-4D97-AF65-F5344CB8AC3E}">
        <p14:creationId xmlns:p14="http://schemas.microsoft.com/office/powerpoint/2010/main" val="2408037018"/>
      </p:ext>
    </p:extLst>
  </p:cSld>
  <p:clrMapOvr>
    <a:masterClrMapping/>
  </p:clrMapOvr>
  <mc:AlternateContent xmlns:mc="http://schemas.openxmlformats.org/markup-compatibility/2006">
    <mc:Choice xmlns:p14="http://schemas.microsoft.com/office/powerpoint/2010/main" Requires="p14">
      <p:transition spd="slow" p14:dur="3000">
        <p:cover/>
      </p:transition>
    </mc:Choice>
    <mc:Fallback>
      <p:transition spd="slow">
        <p:cover/>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A3646"/>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705A67-B775-4487-A0F9-1841F35F0133}"/>
              </a:ext>
            </a:extLst>
          </p:cNvPr>
          <p:cNvSpPr txBox="1"/>
          <p:nvPr/>
        </p:nvSpPr>
        <p:spPr>
          <a:xfrm>
            <a:off x="0" y="225083"/>
            <a:ext cx="12192000"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az-Latn-AZ" sz="4000" b="1" dirty="0">
                <a:solidFill>
                  <a:prstClr val="white"/>
                </a:solidFill>
                <a:latin typeface="Bookman Old Style" panose="02050604050505020204" pitchFamily="18" charset="0"/>
              </a:rPr>
              <a:t>D</a:t>
            </a:r>
            <a:r>
              <a:rPr kumimoji="0" lang="az-Latn-AZ" sz="4000" b="1" i="0" u="none" strike="noStrike" kern="1200" cap="none" spc="0" normalizeH="0" baseline="0" noProof="0" dirty="0">
                <a:ln>
                  <a:noFill/>
                </a:ln>
                <a:solidFill>
                  <a:prstClr val="white"/>
                </a:solidFill>
                <a:effectLst/>
                <a:uLnTx/>
                <a:uFillTx/>
                <a:latin typeface="Bookman Old Style" panose="02050604050505020204" pitchFamily="18" charset="0"/>
                <a:ea typeface="+mn-ea"/>
                <a:cs typeface="+mn-cs"/>
              </a:rPr>
              <a:t>escription</a:t>
            </a:r>
            <a:r>
              <a:rPr kumimoji="0" lang="en-US" sz="4000" b="1" i="0" u="none" strike="noStrike" kern="1200" cap="none" spc="0" normalizeH="0" baseline="0" noProof="0" dirty="0">
                <a:ln>
                  <a:noFill/>
                </a:ln>
                <a:solidFill>
                  <a:prstClr val="white"/>
                </a:solidFill>
                <a:effectLst/>
                <a:uLnTx/>
                <a:uFillTx/>
                <a:latin typeface="Bookman Old Style" panose="02050604050505020204" pitchFamily="18" charset="0"/>
                <a:ea typeface="+mn-ea"/>
                <a:cs typeface="+mn-cs"/>
              </a:rPr>
              <a:t> of my database</a:t>
            </a:r>
          </a:p>
        </p:txBody>
      </p:sp>
      <p:sp>
        <p:nvSpPr>
          <p:cNvPr id="5" name="TextBox 4">
            <a:extLst>
              <a:ext uri="{FF2B5EF4-FFF2-40B4-BE49-F238E27FC236}">
                <a16:creationId xmlns:a16="http://schemas.microsoft.com/office/drawing/2014/main" id="{B8910CEC-CEBD-407E-B2B9-8828C1083D7A}"/>
              </a:ext>
            </a:extLst>
          </p:cNvPr>
          <p:cNvSpPr txBox="1"/>
          <p:nvPr/>
        </p:nvSpPr>
        <p:spPr>
          <a:xfrm>
            <a:off x="370449" y="1111347"/>
            <a:ext cx="11451101" cy="461665"/>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af-ZA" sz="2400" b="0" i="0" u="none" strike="noStrike" kern="1200" cap="none" spc="0" normalizeH="0" baseline="0" noProof="0" dirty="0">
              <a:ln>
                <a:noFill/>
              </a:ln>
              <a:solidFill>
                <a:prstClr val="white"/>
              </a:solidFill>
              <a:effectLst/>
              <a:uLnTx/>
              <a:uFillTx/>
              <a:latin typeface="Bookman Old Style" panose="02050604050505020204" pitchFamily="18" charset="0"/>
              <a:ea typeface="+mn-ea"/>
              <a:cs typeface="+mn-cs"/>
            </a:endParaRPr>
          </a:p>
        </p:txBody>
      </p:sp>
      <p:sp>
        <p:nvSpPr>
          <p:cNvPr id="2" name="TextBox 1">
            <a:extLst>
              <a:ext uri="{FF2B5EF4-FFF2-40B4-BE49-F238E27FC236}">
                <a16:creationId xmlns:a16="http://schemas.microsoft.com/office/drawing/2014/main" id="{B25F4E45-CE81-48B9-8960-1E5968039F23}"/>
              </a:ext>
            </a:extLst>
          </p:cNvPr>
          <p:cNvSpPr txBox="1"/>
          <p:nvPr/>
        </p:nvSpPr>
        <p:spPr>
          <a:xfrm>
            <a:off x="1062109" y="1111347"/>
            <a:ext cx="10067779" cy="5170646"/>
          </a:xfrm>
          <a:prstGeom prst="rect">
            <a:avLst/>
          </a:prstGeom>
          <a:noFill/>
        </p:spPr>
        <p:txBody>
          <a:bodyPr wrap="square" rtlCol="0">
            <a:spAutoFit/>
          </a:bodyPr>
          <a:lstStyle/>
          <a:p>
            <a:r>
              <a:rPr lang="af-ZA" sz="2200" dirty="0">
                <a:solidFill>
                  <a:schemeClr val="bg1"/>
                </a:solidFill>
                <a:latin typeface="Bookman Old Style" panose="02050604050505020204" pitchFamily="18" charset="0"/>
              </a:rPr>
              <a:t>Another column of  Tutors table is Tutor_ID that is primary key for Tutors table. </a:t>
            </a:r>
          </a:p>
          <a:p>
            <a:r>
              <a:rPr lang="af-ZA" sz="2200" dirty="0">
                <a:solidFill>
                  <a:schemeClr val="bg1"/>
                </a:solidFill>
                <a:latin typeface="Bookman Old Style" panose="02050604050505020204" pitchFamily="18" charset="0"/>
              </a:rPr>
              <a:t>Tutors table is related to Classes table with </a:t>
            </a:r>
            <a:r>
              <a:rPr lang="af-ZA" sz="2200" i="1" dirty="0">
                <a:solidFill>
                  <a:schemeClr val="bg1"/>
                </a:solidFill>
                <a:latin typeface="Bookman Old Style" panose="02050604050505020204" pitchFamily="18" charset="0"/>
              </a:rPr>
              <a:t>" have" </a:t>
            </a:r>
            <a:r>
              <a:rPr lang="af-ZA" sz="2200" dirty="0">
                <a:solidFill>
                  <a:schemeClr val="bg1"/>
                </a:solidFill>
                <a:latin typeface="Bookman Old Style" panose="02050604050505020204" pitchFamily="18" charset="0"/>
              </a:rPr>
              <a:t>relation. </a:t>
            </a:r>
            <a:r>
              <a:rPr lang="af-ZA" sz="2200" b="1" dirty="0">
                <a:solidFill>
                  <a:schemeClr val="bg1"/>
                </a:solidFill>
                <a:latin typeface="Bookman Old Style" panose="02050604050505020204" pitchFamily="18" charset="0"/>
              </a:rPr>
              <a:t>It is one to many relation. What does it mean?</a:t>
            </a:r>
          </a:p>
          <a:p>
            <a:pPr algn="just"/>
            <a:r>
              <a:rPr lang="af-ZA" sz="2200" dirty="0">
                <a:solidFill>
                  <a:schemeClr val="bg1"/>
                </a:solidFill>
                <a:latin typeface="Bookman Old Style" panose="02050604050505020204" pitchFamily="18" charset="0"/>
              </a:rPr>
              <a:t>It means that 1 Tutor can have many Classes but 1 Class can have just 1 Tutor. In this relation we will use foreign key- Tutor_ID that is one of columns of Tutors table. Tutor_ID is also primary key for Tutors table as you know.</a:t>
            </a:r>
          </a:p>
          <a:p>
            <a:pPr algn="just"/>
            <a:r>
              <a:rPr lang="af-ZA" sz="2200" dirty="0">
                <a:solidFill>
                  <a:schemeClr val="bg1"/>
                </a:solidFill>
                <a:latin typeface="Bookman Old Style" panose="02050604050505020204" pitchFamily="18" charset="0"/>
              </a:rPr>
              <a:t>Other columns of Classes table are Class_ID that is primary key, Class_Name and  Class_Level.</a:t>
            </a:r>
          </a:p>
          <a:p>
            <a:pPr algn="just"/>
            <a:r>
              <a:rPr lang="af-ZA" sz="2200" dirty="0">
                <a:solidFill>
                  <a:schemeClr val="bg1"/>
                </a:solidFill>
                <a:latin typeface="Bookman Old Style" panose="02050604050505020204" pitchFamily="18" charset="0"/>
              </a:rPr>
              <a:t>Columns of Rooms table are Room_ID like primary key, Room_Name and Capacity.</a:t>
            </a:r>
          </a:p>
          <a:p>
            <a:pPr algn="just"/>
            <a:r>
              <a:rPr lang="af-ZA" sz="2200" dirty="0">
                <a:solidFill>
                  <a:schemeClr val="bg1"/>
                </a:solidFill>
                <a:latin typeface="Bookman Old Style" panose="02050604050505020204" pitchFamily="18" charset="0"/>
              </a:rPr>
              <a:t>Columns of Tdays table are Day_ID like primary key, Day_Name(Monday, Tuesday, Wednesday, Thursday, Friday or Saturday)</a:t>
            </a:r>
          </a:p>
        </p:txBody>
      </p:sp>
    </p:spTree>
    <p:extLst>
      <p:ext uri="{BB962C8B-B14F-4D97-AF65-F5344CB8AC3E}">
        <p14:creationId xmlns:p14="http://schemas.microsoft.com/office/powerpoint/2010/main" val="926167067"/>
      </p:ext>
    </p:extLst>
  </p:cSld>
  <p:clrMapOvr>
    <a:masterClrMapping/>
  </p:clrMapOvr>
  <mc:AlternateContent xmlns:mc="http://schemas.openxmlformats.org/markup-compatibility/2006">
    <mc:Choice xmlns:p14="http://schemas.microsoft.com/office/powerpoint/2010/main" Requires="p14">
      <p:transition spd="slow" p14:dur="3000">
        <p:cover/>
      </p:transition>
    </mc:Choice>
    <mc:Fallback>
      <p:transition spd="slow">
        <p:cover/>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A3646"/>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705A67-B775-4487-A0F9-1841F35F0133}"/>
              </a:ext>
            </a:extLst>
          </p:cNvPr>
          <p:cNvSpPr txBox="1"/>
          <p:nvPr/>
        </p:nvSpPr>
        <p:spPr>
          <a:xfrm>
            <a:off x="0" y="225083"/>
            <a:ext cx="12192000"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f-ZA" sz="4000" b="1" i="0" u="none" strike="noStrike" kern="1200" cap="none" spc="0" normalizeH="0" baseline="0" noProof="0" dirty="0">
                <a:ln>
                  <a:noFill/>
                </a:ln>
                <a:solidFill>
                  <a:prstClr val="white"/>
                </a:solidFill>
                <a:effectLst/>
                <a:uLnTx/>
                <a:uFillTx/>
                <a:latin typeface="Bookman Old Style" panose="02050604050505020204" pitchFamily="18" charset="0"/>
                <a:ea typeface="+mn-ea"/>
                <a:cs typeface="+mn-cs"/>
              </a:rPr>
              <a:t>Description</a:t>
            </a:r>
            <a:r>
              <a:rPr kumimoji="0" lang="en-US" sz="4000" b="1" i="0" u="none" strike="noStrike" kern="1200" cap="none" spc="0" normalizeH="0" baseline="0" noProof="0" dirty="0">
                <a:ln>
                  <a:noFill/>
                </a:ln>
                <a:solidFill>
                  <a:prstClr val="white"/>
                </a:solidFill>
                <a:effectLst/>
                <a:uLnTx/>
                <a:uFillTx/>
                <a:latin typeface="Bookman Old Style" panose="02050604050505020204" pitchFamily="18" charset="0"/>
                <a:ea typeface="+mn-ea"/>
                <a:cs typeface="+mn-cs"/>
              </a:rPr>
              <a:t> of my database</a:t>
            </a:r>
          </a:p>
        </p:txBody>
      </p:sp>
      <p:sp>
        <p:nvSpPr>
          <p:cNvPr id="5" name="TextBox 4">
            <a:extLst>
              <a:ext uri="{FF2B5EF4-FFF2-40B4-BE49-F238E27FC236}">
                <a16:creationId xmlns:a16="http://schemas.microsoft.com/office/drawing/2014/main" id="{B8910CEC-CEBD-407E-B2B9-8828C1083D7A}"/>
              </a:ext>
            </a:extLst>
          </p:cNvPr>
          <p:cNvSpPr txBox="1"/>
          <p:nvPr/>
        </p:nvSpPr>
        <p:spPr>
          <a:xfrm>
            <a:off x="370449" y="1111347"/>
            <a:ext cx="11451101" cy="461665"/>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af-ZA" sz="2400" b="0" i="0" u="none" strike="noStrike" kern="1200" cap="none" spc="0" normalizeH="0" baseline="0" noProof="0" dirty="0">
              <a:ln>
                <a:noFill/>
              </a:ln>
              <a:solidFill>
                <a:prstClr val="white"/>
              </a:solidFill>
              <a:effectLst/>
              <a:uLnTx/>
              <a:uFillTx/>
              <a:latin typeface="Bookman Old Style" panose="02050604050505020204" pitchFamily="18" charset="0"/>
              <a:ea typeface="+mn-ea"/>
              <a:cs typeface="+mn-cs"/>
            </a:endParaRPr>
          </a:p>
        </p:txBody>
      </p:sp>
      <p:sp>
        <p:nvSpPr>
          <p:cNvPr id="2" name="TextBox 1">
            <a:extLst>
              <a:ext uri="{FF2B5EF4-FFF2-40B4-BE49-F238E27FC236}">
                <a16:creationId xmlns:a16="http://schemas.microsoft.com/office/drawing/2014/main" id="{B25F4E45-CE81-48B9-8960-1E5968039F23}"/>
              </a:ext>
            </a:extLst>
          </p:cNvPr>
          <p:cNvSpPr txBox="1"/>
          <p:nvPr/>
        </p:nvSpPr>
        <p:spPr>
          <a:xfrm>
            <a:off x="1259057" y="1573012"/>
            <a:ext cx="9673884" cy="3847207"/>
          </a:xfrm>
          <a:prstGeom prst="rect">
            <a:avLst/>
          </a:prstGeom>
          <a:noFill/>
        </p:spPr>
        <p:txBody>
          <a:bodyPr wrap="square" rtlCol="0">
            <a:spAutoFit/>
          </a:bodyPr>
          <a:lstStyle/>
          <a:p>
            <a:pPr algn="just"/>
            <a:r>
              <a:rPr lang="af-ZA" sz="2200" dirty="0">
                <a:solidFill>
                  <a:prstClr val="white"/>
                </a:solidFill>
                <a:latin typeface="Bookman Old Style" panose="02050604050505020204" pitchFamily="18" charset="0"/>
              </a:rPr>
              <a:t>Columns of Tperiods table are Period_ID like primary key, Period_Name, S_Date</a:t>
            </a:r>
            <a:r>
              <a:rPr lang="af-ZA" sz="2200" dirty="0">
                <a:solidFill>
                  <a:schemeClr val="bg1"/>
                </a:solidFill>
                <a:latin typeface="Bookman Old Style" panose="02050604050505020204" pitchFamily="18" charset="0"/>
              </a:rPr>
              <a:t>(Start date) and E_date(End date).</a:t>
            </a:r>
          </a:p>
          <a:p>
            <a:pPr algn="just"/>
            <a:r>
              <a:rPr lang="af-ZA" sz="2200" dirty="0">
                <a:solidFill>
                  <a:schemeClr val="bg1"/>
                </a:solidFill>
                <a:latin typeface="Bookman Old Style" panose="02050604050505020204" pitchFamily="18" charset="0"/>
              </a:rPr>
              <a:t>There is n-ary relation that was called like </a:t>
            </a:r>
            <a:r>
              <a:rPr lang="af-ZA" sz="2200" i="1" dirty="0">
                <a:solidFill>
                  <a:schemeClr val="bg1"/>
                </a:solidFill>
                <a:latin typeface="Bookman Old Style" panose="02050604050505020204" pitchFamily="18" charset="0"/>
              </a:rPr>
              <a:t>" TimeTable" </a:t>
            </a:r>
            <a:r>
              <a:rPr lang="af-ZA" sz="2200" dirty="0">
                <a:solidFill>
                  <a:schemeClr val="bg1"/>
                </a:solidFill>
                <a:latin typeface="Bookman Old Style" panose="02050604050505020204" pitchFamily="18" charset="0"/>
              </a:rPr>
              <a:t>relation among Teachers, Subjects, Tperiods, Tdays, Rooms, Classes tables. </a:t>
            </a:r>
            <a:r>
              <a:rPr lang="af-ZA" sz="2200" i="1" dirty="0">
                <a:solidFill>
                  <a:schemeClr val="bg1"/>
                </a:solidFill>
                <a:latin typeface="Bookman Old Style" panose="02050604050505020204" pitchFamily="18" charset="0"/>
              </a:rPr>
              <a:t>" TimeTable" </a:t>
            </a:r>
            <a:r>
              <a:rPr lang="af-ZA" sz="2200" dirty="0">
                <a:solidFill>
                  <a:schemeClr val="bg1"/>
                </a:solidFill>
                <a:latin typeface="Bookman Old Style" panose="02050604050505020204" pitchFamily="18" charset="0"/>
              </a:rPr>
              <a:t>relation has own attribute: TimeTable_ID that is primary key. Hence, we created table that was called like TimeTable. Its columns are TimeTable_ID like primary key of TimeTable table and Teacher_ID, S_ID, Class_ID, Day_ID, Room_ID, Period_ID like foreign keys that are primary keys of Teachers, Subjects, Classes, Tdays, Rooms, Tperiods  tables respectively.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af-ZA" sz="2400" b="0" i="0" u="none" strike="noStrike" kern="1200" cap="none" spc="0" normalizeH="0" baseline="0" noProof="0" dirty="0">
              <a:ln>
                <a:noFill/>
              </a:ln>
              <a:solidFill>
                <a:prstClr val="white"/>
              </a:solidFill>
              <a:effectLst/>
              <a:uLnTx/>
              <a:uFillTx/>
              <a:latin typeface="Bookman Old Style" panose="02050604050505020204" pitchFamily="18" charset="0"/>
              <a:ea typeface="+mn-ea"/>
              <a:cs typeface="+mn-cs"/>
            </a:endParaRPr>
          </a:p>
        </p:txBody>
      </p:sp>
    </p:spTree>
    <p:extLst>
      <p:ext uri="{BB962C8B-B14F-4D97-AF65-F5344CB8AC3E}">
        <p14:creationId xmlns:p14="http://schemas.microsoft.com/office/powerpoint/2010/main" val="3526896158"/>
      </p:ext>
    </p:extLst>
  </p:cSld>
  <p:clrMapOvr>
    <a:masterClrMapping/>
  </p:clrMapOvr>
  <mc:AlternateContent xmlns:mc="http://schemas.openxmlformats.org/markup-compatibility/2006">
    <mc:Choice xmlns:p14="http://schemas.microsoft.com/office/powerpoint/2010/main" Requires="p14">
      <p:transition spd="slow" p14:dur="3000">
        <p:cover/>
      </p:transition>
    </mc:Choice>
    <mc:Fallback>
      <p:transition spd="slow">
        <p:cover/>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003453B-FBF7-416E-BC57-94F12BC8C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313" y="0"/>
            <a:ext cx="12404513" cy="6934200"/>
          </a:xfrm>
          <a:prstGeom prst="rect">
            <a:avLst/>
          </a:prstGeom>
        </p:spPr>
      </p:pic>
      <p:pic>
        <p:nvPicPr>
          <p:cNvPr id="8" name="Picture 7">
            <a:extLst>
              <a:ext uri="{FF2B5EF4-FFF2-40B4-BE49-F238E27FC236}">
                <a16:creationId xmlns:a16="http://schemas.microsoft.com/office/drawing/2014/main" id="{24ECEE95-684A-4F11-8CF3-161E19C3A3D6}"/>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25"/>
                    </a14:imgEffect>
                  </a14:imgLayer>
                </a14:imgProps>
              </a:ext>
              <a:ext uri="{28A0092B-C50C-407E-A947-70E740481C1C}">
                <a14:useLocalDpi xmlns:a14="http://schemas.microsoft.com/office/drawing/2010/main" val="0"/>
              </a:ext>
            </a:extLst>
          </a:blip>
          <a:srcRect r="61342"/>
          <a:stretch/>
        </p:blipFill>
        <p:spPr>
          <a:xfrm>
            <a:off x="-136313" y="0"/>
            <a:ext cx="5608199" cy="6934200"/>
          </a:xfrm>
          <a:prstGeom prst="rect">
            <a:avLst/>
          </a:prstGeom>
        </p:spPr>
      </p:pic>
      <p:sp>
        <p:nvSpPr>
          <p:cNvPr id="9" name="TextBox 8">
            <a:extLst>
              <a:ext uri="{FF2B5EF4-FFF2-40B4-BE49-F238E27FC236}">
                <a16:creationId xmlns:a16="http://schemas.microsoft.com/office/drawing/2014/main" id="{2FB49EF4-7900-4BF3-BF33-51C2CE7A0695}"/>
              </a:ext>
            </a:extLst>
          </p:cNvPr>
          <p:cNvSpPr txBox="1"/>
          <p:nvPr/>
        </p:nvSpPr>
        <p:spPr>
          <a:xfrm>
            <a:off x="106183" y="1536174"/>
            <a:ext cx="5052073" cy="3785652"/>
          </a:xfrm>
          <a:prstGeom prst="rect">
            <a:avLst/>
          </a:prstGeom>
          <a:noFill/>
        </p:spPr>
        <p:txBody>
          <a:bodyPr wrap="square" rtlCol="0">
            <a:spAutoFit/>
          </a:bodyPr>
          <a:lstStyle/>
          <a:p>
            <a:pPr algn="ctr"/>
            <a:r>
              <a:rPr lang="en-US" sz="8000" dirty="0">
                <a:solidFill>
                  <a:schemeClr val="bg1"/>
                </a:solidFill>
                <a:latin typeface="Bookman Old Style" panose="02050604050505020204" pitchFamily="18" charset="0"/>
                <a:ea typeface="Gadugi" panose="020B0502040204020203" pitchFamily="34" charset="0"/>
              </a:rPr>
              <a:t>My Timetable database</a:t>
            </a:r>
          </a:p>
        </p:txBody>
      </p:sp>
    </p:spTree>
    <p:extLst>
      <p:ext uri="{BB962C8B-B14F-4D97-AF65-F5344CB8AC3E}">
        <p14:creationId xmlns:p14="http://schemas.microsoft.com/office/powerpoint/2010/main" val="1397911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36A4A6-49AC-41C0-A245-02C4FD6C034D}"/>
              </a:ext>
            </a:extLst>
          </p:cNvPr>
          <p:cNvPicPr>
            <a:picLocks noChangeAspect="1"/>
          </p:cNvPicPr>
          <p:nvPr/>
        </p:nvPicPr>
        <p:blipFill>
          <a:blip r:embed="rId2"/>
          <a:stretch>
            <a:fillRect/>
          </a:stretch>
        </p:blipFill>
        <p:spPr>
          <a:xfrm>
            <a:off x="1509070" y="1311669"/>
            <a:ext cx="9173855" cy="4234662"/>
          </a:xfrm>
          <a:prstGeom prst="rect">
            <a:avLst/>
          </a:prstGeom>
          <a:ln w="57150">
            <a:solidFill>
              <a:schemeClr val="tx1"/>
            </a:solidFill>
          </a:ln>
        </p:spPr>
      </p:pic>
      <p:sp>
        <p:nvSpPr>
          <p:cNvPr id="6" name="TextBox 5">
            <a:extLst>
              <a:ext uri="{FF2B5EF4-FFF2-40B4-BE49-F238E27FC236}">
                <a16:creationId xmlns:a16="http://schemas.microsoft.com/office/drawing/2014/main" id="{629D5D3A-B11F-41BC-9045-97D24EE81E93}"/>
              </a:ext>
            </a:extLst>
          </p:cNvPr>
          <p:cNvSpPr txBox="1"/>
          <p:nvPr/>
        </p:nvSpPr>
        <p:spPr>
          <a:xfrm>
            <a:off x="0" y="295422"/>
            <a:ext cx="12192000" cy="707886"/>
          </a:xfrm>
          <a:prstGeom prst="rect">
            <a:avLst/>
          </a:prstGeom>
          <a:noFill/>
        </p:spPr>
        <p:txBody>
          <a:bodyPr wrap="square" rtlCol="0">
            <a:spAutoFit/>
          </a:bodyPr>
          <a:lstStyle/>
          <a:p>
            <a:pPr algn="ctr"/>
            <a:r>
              <a:rPr lang="en-US" sz="4000" dirty="0">
                <a:solidFill>
                  <a:schemeClr val="bg1"/>
                </a:solidFill>
                <a:latin typeface="Bookman Old Style" panose="02050604050505020204" pitchFamily="18" charset="0"/>
              </a:rPr>
              <a:t>Commands on MS SQL Server for my database</a:t>
            </a:r>
          </a:p>
        </p:txBody>
      </p:sp>
      <p:sp>
        <p:nvSpPr>
          <p:cNvPr id="7" name="TextBox 6">
            <a:extLst>
              <a:ext uri="{FF2B5EF4-FFF2-40B4-BE49-F238E27FC236}">
                <a16:creationId xmlns:a16="http://schemas.microsoft.com/office/drawing/2014/main" id="{6DB1CEE0-56BE-41BF-BC3D-D2FCA5040B99}"/>
              </a:ext>
            </a:extLst>
          </p:cNvPr>
          <p:cNvSpPr txBox="1"/>
          <p:nvPr/>
        </p:nvSpPr>
        <p:spPr>
          <a:xfrm>
            <a:off x="-1" y="6003223"/>
            <a:ext cx="12191999" cy="738664"/>
          </a:xfrm>
          <a:prstGeom prst="rect">
            <a:avLst/>
          </a:prstGeom>
          <a:noFill/>
        </p:spPr>
        <p:txBody>
          <a:bodyPr wrap="square" rtlCol="0">
            <a:spAutoFit/>
          </a:bodyPr>
          <a:lstStyle/>
          <a:p>
            <a:r>
              <a:rPr lang="en-US" sz="2100" i="1" dirty="0">
                <a:solidFill>
                  <a:schemeClr val="bg1"/>
                </a:solidFill>
                <a:latin typeface="Bookman Old Style" panose="02050604050505020204" pitchFamily="18" charset="0"/>
              </a:rPr>
              <a:t>Notes: First, I created my database. Then I </a:t>
            </a:r>
            <a:r>
              <a:rPr lang="af-ZA" sz="2100" i="1" dirty="0">
                <a:solidFill>
                  <a:schemeClr val="bg1"/>
                </a:solidFill>
                <a:latin typeface="Bookman Old Style" panose="02050604050505020204" pitchFamily="18" charset="0"/>
              </a:rPr>
              <a:t>created my tables one by one with its columns. In my data base I have constraints: chck, chck2, chck3. I will explain them in following pages.</a:t>
            </a:r>
          </a:p>
        </p:txBody>
      </p:sp>
    </p:spTree>
    <p:extLst>
      <p:ext uri="{BB962C8B-B14F-4D97-AF65-F5344CB8AC3E}">
        <p14:creationId xmlns:p14="http://schemas.microsoft.com/office/powerpoint/2010/main" val="2458486526"/>
      </p:ext>
    </p:extLst>
  </p:cSld>
  <p:clrMapOvr>
    <a:masterClrMapping/>
  </p:clrMapOvr>
  <mc:AlternateContent xmlns:mc="http://schemas.openxmlformats.org/markup-compatibility/2006">
    <mc:Choice xmlns:p14="http://schemas.microsoft.com/office/powerpoint/2010/main" Requires="p14">
      <p:transition spd="slow" p14:dur="3000">
        <p:cover/>
      </p:transition>
    </mc:Choice>
    <mc:Fallback>
      <p:transition spd="slow">
        <p:cover/>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9D5D3A-B11F-41BC-9045-97D24EE81E93}"/>
              </a:ext>
            </a:extLst>
          </p:cNvPr>
          <p:cNvSpPr txBox="1"/>
          <p:nvPr/>
        </p:nvSpPr>
        <p:spPr>
          <a:xfrm>
            <a:off x="0" y="295422"/>
            <a:ext cx="12192000"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Bookman Old Style" panose="02050604050505020204" pitchFamily="18" charset="0"/>
                <a:ea typeface="+mn-ea"/>
                <a:cs typeface="+mn-cs"/>
              </a:rPr>
              <a:t>Commands on MS SQL Server for my database</a:t>
            </a:r>
          </a:p>
        </p:txBody>
      </p:sp>
      <p:sp>
        <p:nvSpPr>
          <p:cNvPr id="7" name="TextBox 6">
            <a:extLst>
              <a:ext uri="{FF2B5EF4-FFF2-40B4-BE49-F238E27FC236}">
                <a16:creationId xmlns:a16="http://schemas.microsoft.com/office/drawing/2014/main" id="{6DB1CEE0-56BE-41BF-BC3D-D2FCA5040B99}"/>
              </a:ext>
            </a:extLst>
          </p:cNvPr>
          <p:cNvSpPr txBox="1"/>
          <p:nvPr/>
        </p:nvSpPr>
        <p:spPr>
          <a:xfrm>
            <a:off x="-1" y="6003223"/>
            <a:ext cx="12191999" cy="73866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100" b="0" i="1" u="none" strike="noStrike" kern="1200" cap="none" spc="0" normalizeH="0" baseline="0" noProof="0" dirty="0">
                <a:ln>
                  <a:noFill/>
                </a:ln>
                <a:solidFill>
                  <a:prstClr val="white"/>
                </a:solidFill>
                <a:effectLst/>
                <a:uLnTx/>
                <a:uFillTx/>
                <a:latin typeface="Bookman Old Style" panose="02050604050505020204" pitchFamily="18" charset="0"/>
                <a:ea typeface="+mn-ea"/>
                <a:cs typeface="+mn-cs"/>
              </a:rPr>
              <a:t>Notes: I created Subjects, Tutors, Classes and Rooms tables with its columns and constraints here. </a:t>
            </a:r>
            <a:r>
              <a:rPr lang="en-US" sz="2100" i="1" dirty="0">
                <a:solidFill>
                  <a:prstClr val="white"/>
                </a:solidFill>
                <a:latin typeface="Bookman Old Style" panose="02050604050505020204" pitchFamily="18" charset="0"/>
              </a:rPr>
              <a:t>As I said I will inform about all constraints </a:t>
            </a:r>
            <a:r>
              <a:rPr kumimoji="0" lang="en-US" sz="2100" b="0" i="1" u="none" strike="noStrike" kern="1200" cap="none" spc="0" normalizeH="0" baseline="0" noProof="0" dirty="0">
                <a:ln>
                  <a:noFill/>
                </a:ln>
                <a:solidFill>
                  <a:prstClr val="white"/>
                </a:solidFill>
                <a:effectLst/>
                <a:uLnTx/>
                <a:uFillTx/>
                <a:latin typeface="Bookman Old Style" panose="02050604050505020204" pitchFamily="18" charset="0"/>
                <a:ea typeface="+mn-ea"/>
                <a:cs typeface="+mn-cs"/>
              </a:rPr>
              <a:t> in following pages.</a:t>
            </a:r>
            <a:endParaRPr kumimoji="0" lang="af-ZA" sz="2100" b="0" i="1" u="none" strike="noStrike" kern="1200" cap="none" spc="0" normalizeH="0" baseline="0" noProof="0" dirty="0">
              <a:ln>
                <a:noFill/>
              </a:ln>
              <a:solidFill>
                <a:prstClr val="white"/>
              </a:solidFill>
              <a:effectLst/>
              <a:uLnTx/>
              <a:uFillTx/>
              <a:latin typeface="Bookman Old Style" panose="02050604050505020204" pitchFamily="18" charset="0"/>
              <a:ea typeface="+mn-ea"/>
              <a:cs typeface="+mn-cs"/>
            </a:endParaRPr>
          </a:p>
        </p:txBody>
      </p:sp>
      <p:pic>
        <p:nvPicPr>
          <p:cNvPr id="9" name="Picture 8">
            <a:extLst>
              <a:ext uri="{FF2B5EF4-FFF2-40B4-BE49-F238E27FC236}">
                <a16:creationId xmlns:a16="http://schemas.microsoft.com/office/drawing/2014/main" id="{ACF3E75E-22CA-4DD0-B378-140F333FCD1A}"/>
              </a:ext>
            </a:extLst>
          </p:cNvPr>
          <p:cNvPicPr>
            <a:picLocks noChangeAspect="1"/>
          </p:cNvPicPr>
          <p:nvPr/>
        </p:nvPicPr>
        <p:blipFill rotWithShape="1">
          <a:blip r:embed="rId2"/>
          <a:srcRect l="1799"/>
          <a:stretch/>
        </p:blipFill>
        <p:spPr>
          <a:xfrm>
            <a:off x="1591563" y="1311669"/>
            <a:ext cx="9008870" cy="4234662"/>
          </a:xfrm>
          <a:prstGeom prst="rect">
            <a:avLst/>
          </a:prstGeom>
          <a:ln w="57150">
            <a:solidFill>
              <a:schemeClr val="tx1"/>
            </a:solidFill>
          </a:ln>
        </p:spPr>
      </p:pic>
    </p:spTree>
    <p:extLst>
      <p:ext uri="{BB962C8B-B14F-4D97-AF65-F5344CB8AC3E}">
        <p14:creationId xmlns:p14="http://schemas.microsoft.com/office/powerpoint/2010/main" val="3860915362"/>
      </p:ext>
    </p:extLst>
  </p:cSld>
  <p:clrMapOvr>
    <a:masterClrMapping/>
  </p:clrMapOvr>
  <mc:AlternateContent xmlns:mc="http://schemas.openxmlformats.org/markup-compatibility/2006">
    <mc:Choice xmlns:p14="http://schemas.microsoft.com/office/powerpoint/2010/main" Requires="p14">
      <p:transition spd="slow" p14:dur="3000">
        <p:cover/>
      </p:transition>
    </mc:Choice>
    <mc:Fallback>
      <p:transition spd="slow">
        <p:cover/>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9D5D3A-B11F-41BC-9045-97D24EE81E93}"/>
              </a:ext>
            </a:extLst>
          </p:cNvPr>
          <p:cNvSpPr txBox="1"/>
          <p:nvPr/>
        </p:nvSpPr>
        <p:spPr>
          <a:xfrm>
            <a:off x="0" y="295422"/>
            <a:ext cx="12192000"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Bookman Old Style" panose="02050604050505020204" pitchFamily="18" charset="0"/>
                <a:ea typeface="+mn-ea"/>
                <a:cs typeface="+mn-cs"/>
              </a:rPr>
              <a:t>Commands on MS SQL Server for my database</a:t>
            </a:r>
          </a:p>
        </p:txBody>
      </p:sp>
      <p:sp>
        <p:nvSpPr>
          <p:cNvPr id="7" name="TextBox 6">
            <a:extLst>
              <a:ext uri="{FF2B5EF4-FFF2-40B4-BE49-F238E27FC236}">
                <a16:creationId xmlns:a16="http://schemas.microsoft.com/office/drawing/2014/main" id="{6DB1CEE0-56BE-41BF-BC3D-D2FCA5040B99}"/>
              </a:ext>
            </a:extLst>
          </p:cNvPr>
          <p:cNvSpPr txBox="1"/>
          <p:nvPr/>
        </p:nvSpPr>
        <p:spPr>
          <a:xfrm>
            <a:off x="-2" y="6045426"/>
            <a:ext cx="12191999" cy="73866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100" b="0" i="1" u="none" strike="noStrike" kern="1200" cap="none" spc="0" normalizeH="0" baseline="0" noProof="0" dirty="0">
                <a:ln>
                  <a:noFill/>
                </a:ln>
                <a:solidFill>
                  <a:prstClr val="white"/>
                </a:solidFill>
                <a:effectLst/>
                <a:uLnTx/>
                <a:uFillTx/>
                <a:latin typeface="Bookman Old Style" panose="02050604050505020204" pitchFamily="18" charset="0"/>
                <a:ea typeface="+mn-ea"/>
                <a:cs typeface="+mn-cs"/>
              </a:rPr>
              <a:t>Notes: I </a:t>
            </a:r>
            <a:r>
              <a:rPr kumimoji="0" lang="af-ZA" sz="2100" b="0" i="1" u="none" strike="noStrike" kern="1200" cap="none" spc="0" normalizeH="0" baseline="0" noProof="0" dirty="0">
                <a:ln>
                  <a:noFill/>
                </a:ln>
                <a:solidFill>
                  <a:prstClr val="white"/>
                </a:solidFill>
                <a:effectLst/>
                <a:uLnTx/>
                <a:uFillTx/>
                <a:latin typeface="Bookman Old Style" panose="02050604050505020204" pitchFamily="18" charset="0"/>
                <a:ea typeface="+mn-ea"/>
                <a:cs typeface="+mn-cs"/>
              </a:rPr>
              <a:t>created Tdays, Tperiods</a:t>
            </a:r>
            <a:r>
              <a:rPr lang="af-ZA" sz="2100" i="1" dirty="0">
                <a:solidFill>
                  <a:prstClr val="white"/>
                </a:solidFill>
                <a:latin typeface="Bookman Old Style" panose="02050604050505020204" pitchFamily="18" charset="0"/>
              </a:rPr>
              <a:t> </a:t>
            </a:r>
            <a:r>
              <a:rPr kumimoji="0" lang="af-ZA" sz="2100" b="0" i="1" u="none" strike="noStrike" kern="1200" cap="none" spc="0" normalizeH="0" baseline="0" noProof="0" dirty="0">
                <a:ln>
                  <a:noFill/>
                </a:ln>
                <a:solidFill>
                  <a:prstClr val="white"/>
                </a:solidFill>
                <a:effectLst/>
                <a:uLnTx/>
                <a:uFillTx/>
                <a:latin typeface="Bookman Old Style" panose="02050604050505020204" pitchFamily="18" charset="0"/>
                <a:ea typeface="+mn-ea"/>
                <a:cs typeface="+mn-cs"/>
              </a:rPr>
              <a:t>and TimeTable</a:t>
            </a:r>
            <a:r>
              <a:rPr lang="af-ZA" sz="2100" i="1" dirty="0">
                <a:solidFill>
                  <a:prstClr val="white"/>
                </a:solidFill>
                <a:latin typeface="Bookman Old Style" panose="02050604050505020204" pitchFamily="18" charset="0"/>
              </a:rPr>
              <a:t> </a:t>
            </a:r>
            <a:r>
              <a:rPr kumimoji="0" lang="en-US" sz="2100" b="0" i="1" u="none" strike="noStrike" kern="1200" cap="none" spc="0" normalizeH="0" baseline="0" noProof="0" dirty="0">
                <a:ln>
                  <a:noFill/>
                </a:ln>
                <a:solidFill>
                  <a:prstClr val="white"/>
                </a:solidFill>
                <a:effectLst/>
                <a:uLnTx/>
                <a:uFillTx/>
                <a:latin typeface="Bookman Old Style" panose="02050604050505020204" pitchFamily="18" charset="0"/>
                <a:ea typeface="+mn-ea"/>
                <a:cs typeface="+mn-cs"/>
              </a:rPr>
              <a:t>tables with its columns and constraints here.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2100" i="1" dirty="0">
                <a:solidFill>
                  <a:prstClr val="white"/>
                </a:solidFill>
                <a:latin typeface="Bookman Old Style" panose="02050604050505020204" pitchFamily="18" charset="0"/>
              </a:rPr>
              <a:t>You can see constraint </a:t>
            </a:r>
            <a:r>
              <a:rPr kumimoji="0" lang="af-ZA" sz="2100" b="0" i="1" u="none" strike="noStrike" kern="1200" cap="none" spc="0" normalizeH="0" baseline="0" noProof="0" dirty="0">
                <a:ln>
                  <a:noFill/>
                </a:ln>
                <a:solidFill>
                  <a:prstClr val="white"/>
                </a:solidFill>
                <a:effectLst/>
                <a:uLnTx/>
                <a:uFillTx/>
                <a:latin typeface="Bookman Old Style" panose="02050604050505020204" pitchFamily="18" charset="0"/>
                <a:ea typeface="+mn-ea"/>
                <a:cs typeface="+mn-cs"/>
              </a:rPr>
              <a:t>chck</a:t>
            </a:r>
            <a:r>
              <a:rPr lang="af-ZA" sz="2100" i="1" dirty="0">
                <a:solidFill>
                  <a:prstClr val="white"/>
                </a:solidFill>
                <a:latin typeface="Bookman Old Style" panose="02050604050505020204" pitchFamily="18" charset="0"/>
              </a:rPr>
              <a:t>3</a:t>
            </a:r>
            <a:r>
              <a:rPr kumimoji="0" lang="af-ZA" sz="2100" b="0" i="1" u="none" strike="noStrike" kern="1200" cap="none" spc="0" normalizeH="0" baseline="0" noProof="0" dirty="0">
                <a:ln>
                  <a:noFill/>
                </a:ln>
                <a:solidFill>
                  <a:prstClr val="white"/>
                </a:solidFill>
                <a:effectLst/>
                <a:uLnTx/>
                <a:uFillTx/>
                <a:latin typeface="Bookman Old Style" panose="02050604050505020204" pitchFamily="18" charset="0"/>
                <a:ea typeface="+mn-ea"/>
                <a:cs typeface="+mn-cs"/>
              </a:rPr>
              <a:t> here.</a:t>
            </a:r>
          </a:p>
        </p:txBody>
      </p:sp>
      <p:pic>
        <p:nvPicPr>
          <p:cNvPr id="3" name="Picture 2">
            <a:extLst>
              <a:ext uri="{FF2B5EF4-FFF2-40B4-BE49-F238E27FC236}">
                <a16:creationId xmlns:a16="http://schemas.microsoft.com/office/drawing/2014/main" id="{2415DA0B-1E41-4485-8B26-C285352E0C19}"/>
              </a:ext>
            </a:extLst>
          </p:cNvPr>
          <p:cNvPicPr>
            <a:picLocks noChangeAspect="1"/>
          </p:cNvPicPr>
          <p:nvPr/>
        </p:nvPicPr>
        <p:blipFill>
          <a:blip r:embed="rId2"/>
          <a:stretch>
            <a:fillRect/>
          </a:stretch>
        </p:blipFill>
        <p:spPr>
          <a:xfrm>
            <a:off x="1591563" y="1311669"/>
            <a:ext cx="9008870" cy="4234662"/>
          </a:xfrm>
          <a:prstGeom prst="rect">
            <a:avLst/>
          </a:prstGeom>
          <a:ln w="57150">
            <a:solidFill>
              <a:schemeClr val="tx1"/>
            </a:solidFill>
          </a:ln>
        </p:spPr>
      </p:pic>
    </p:spTree>
    <p:extLst>
      <p:ext uri="{BB962C8B-B14F-4D97-AF65-F5344CB8AC3E}">
        <p14:creationId xmlns:p14="http://schemas.microsoft.com/office/powerpoint/2010/main" val="3786319927"/>
      </p:ext>
    </p:extLst>
  </p:cSld>
  <p:clrMapOvr>
    <a:masterClrMapping/>
  </p:clrMapOvr>
  <mc:AlternateContent xmlns:mc="http://schemas.openxmlformats.org/markup-compatibility/2006">
    <mc:Choice xmlns:p14="http://schemas.microsoft.com/office/powerpoint/2010/main" Requires="p14">
      <p:transition spd="slow" p14:dur="3000">
        <p:cover/>
      </p:transition>
    </mc:Choice>
    <mc:Fallback>
      <p:transition spd="slow">
        <p:cover/>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9D5D3A-B11F-41BC-9045-97D24EE81E93}"/>
              </a:ext>
            </a:extLst>
          </p:cNvPr>
          <p:cNvSpPr txBox="1"/>
          <p:nvPr/>
        </p:nvSpPr>
        <p:spPr>
          <a:xfrm>
            <a:off x="0" y="88715"/>
            <a:ext cx="12192000"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Bookman Old Style" panose="02050604050505020204" pitchFamily="18" charset="0"/>
                <a:ea typeface="+mn-ea"/>
                <a:cs typeface="+mn-cs"/>
              </a:rPr>
              <a:t>Constraints</a:t>
            </a:r>
          </a:p>
        </p:txBody>
      </p:sp>
      <p:sp>
        <p:nvSpPr>
          <p:cNvPr id="4" name="TextBox 3">
            <a:extLst>
              <a:ext uri="{FF2B5EF4-FFF2-40B4-BE49-F238E27FC236}">
                <a16:creationId xmlns:a16="http://schemas.microsoft.com/office/drawing/2014/main" id="{E35CDB6C-7326-4937-82AA-D0773A55490F}"/>
              </a:ext>
            </a:extLst>
          </p:cNvPr>
          <p:cNvSpPr txBox="1"/>
          <p:nvPr/>
        </p:nvSpPr>
        <p:spPr>
          <a:xfrm>
            <a:off x="590843" y="777276"/>
            <a:ext cx="11010314" cy="6001643"/>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latin typeface="+mj-lt"/>
              </a:rPr>
              <a:t>Not null- </a:t>
            </a:r>
            <a:r>
              <a:rPr lang="en-US" sz="2000" dirty="0">
                <a:solidFill>
                  <a:schemeClr val="bg1"/>
                </a:solidFill>
                <a:latin typeface="+mj-lt"/>
              </a:rPr>
              <a:t>column can not be Null</a:t>
            </a:r>
          </a:p>
          <a:p>
            <a:r>
              <a:rPr lang="af-ZA" sz="2000" dirty="0">
                <a:solidFill>
                  <a:schemeClr val="bg1"/>
                </a:solidFill>
                <a:latin typeface="+mj-lt"/>
              </a:rPr>
              <a:t>For example: In Departments table we  can not insert Null value  or pass for Department name(for D_Name column)</a:t>
            </a:r>
          </a:p>
          <a:p>
            <a:pPr marL="342900" indent="-342900">
              <a:buFont typeface="Arial" panose="020B0604020202020204" pitchFamily="34" charset="0"/>
              <a:buChar char="•"/>
            </a:pPr>
            <a:r>
              <a:rPr lang="af-ZA" sz="2400" dirty="0">
                <a:solidFill>
                  <a:schemeClr val="bg1"/>
                </a:solidFill>
                <a:latin typeface="+mj-lt"/>
              </a:rPr>
              <a:t>Unique- </a:t>
            </a:r>
            <a:r>
              <a:rPr lang="af-ZA" sz="2000" dirty="0">
                <a:solidFill>
                  <a:schemeClr val="bg1"/>
                </a:solidFill>
                <a:latin typeface="+mj-lt"/>
              </a:rPr>
              <a:t>All values in column should be different</a:t>
            </a:r>
          </a:p>
          <a:p>
            <a:r>
              <a:rPr lang="af-ZA" sz="2000" dirty="0">
                <a:solidFill>
                  <a:schemeClr val="bg1"/>
                </a:solidFill>
                <a:latin typeface="+mj-lt"/>
              </a:rPr>
              <a:t>For example: Every Department name should be different. You can not insert same names in D_Name column.</a:t>
            </a:r>
          </a:p>
          <a:p>
            <a:pPr marL="457200" indent="-457200">
              <a:buFont typeface="Arial" panose="020B0604020202020204" pitchFamily="34" charset="0"/>
              <a:buChar char="•"/>
            </a:pPr>
            <a:r>
              <a:rPr lang="af-ZA" sz="2400" dirty="0">
                <a:solidFill>
                  <a:schemeClr val="bg1"/>
                </a:solidFill>
                <a:latin typeface="+mj-lt"/>
              </a:rPr>
              <a:t>Primary key- </a:t>
            </a:r>
            <a:r>
              <a:rPr lang="af-ZA" sz="2000" dirty="0">
                <a:solidFill>
                  <a:schemeClr val="bg1"/>
                </a:solidFill>
                <a:latin typeface="+mj-lt"/>
              </a:rPr>
              <a:t>combination of Not null and Unique constraints. You already know.</a:t>
            </a:r>
          </a:p>
          <a:p>
            <a:pPr marL="457200" indent="-457200">
              <a:buFont typeface="Arial" panose="020B0604020202020204" pitchFamily="34" charset="0"/>
              <a:buChar char="•"/>
            </a:pPr>
            <a:r>
              <a:rPr lang="af-ZA" sz="2400" dirty="0">
                <a:solidFill>
                  <a:schemeClr val="bg1"/>
                </a:solidFill>
                <a:latin typeface="+mj-lt"/>
              </a:rPr>
              <a:t>Foreign key- </a:t>
            </a:r>
            <a:r>
              <a:rPr lang="af-ZA" sz="2000" dirty="0">
                <a:solidFill>
                  <a:schemeClr val="bg1"/>
                </a:solidFill>
                <a:latin typeface="+mj-lt"/>
              </a:rPr>
              <a:t>links tables and prevent actions that would destroy links between table.</a:t>
            </a:r>
          </a:p>
          <a:p>
            <a:r>
              <a:rPr lang="af-ZA" sz="2000" dirty="0">
                <a:solidFill>
                  <a:schemeClr val="bg1"/>
                </a:solidFill>
                <a:latin typeface="+mj-lt"/>
              </a:rPr>
              <a:t>For example Teachers table links to Departments table with helping of D_ID</a:t>
            </a:r>
          </a:p>
          <a:p>
            <a:pPr marL="457200" indent="-457200">
              <a:buFont typeface="Arial" panose="020B0604020202020204" pitchFamily="34" charset="0"/>
              <a:buChar char="•"/>
            </a:pPr>
            <a:r>
              <a:rPr lang="af-ZA" sz="2400" dirty="0">
                <a:solidFill>
                  <a:schemeClr val="bg1"/>
                </a:solidFill>
                <a:latin typeface="+mj-lt"/>
              </a:rPr>
              <a:t>Default-  </a:t>
            </a:r>
            <a:r>
              <a:rPr lang="af-ZA" sz="2000" dirty="0">
                <a:solidFill>
                  <a:schemeClr val="bg1"/>
                </a:solidFill>
                <a:latin typeface="+mj-lt"/>
              </a:rPr>
              <a:t>if no values, sets default value</a:t>
            </a:r>
          </a:p>
          <a:p>
            <a:r>
              <a:rPr lang="af-ZA" sz="2000" dirty="0">
                <a:solidFill>
                  <a:schemeClr val="bg1"/>
                </a:solidFill>
                <a:latin typeface="+mj-lt"/>
              </a:rPr>
              <a:t>For example: In Teachers table if we don’t insert any value for Email column, then SQL will insert            ' Create new email’ value for Email column automatically.</a:t>
            </a:r>
          </a:p>
          <a:p>
            <a:pPr marL="342900" indent="-342900">
              <a:buFont typeface="Arial" panose="020B0604020202020204" pitchFamily="34" charset="0"/>
              <a:buChar char="•"/>
            </a:pPr>
            <a:r>
              <a:rPr lang="af-ZA" sz="2400" dirty="0">
                <a:solidFill>
                  <a:schemeClr val="bg1"/>
                </a:solidFill>
                <a:latin typeface="+mj-lt"/>
              </a:rPr>
              <a:t>Check- </a:t>
            </a:r>
            <a:r>
              <a:rPr lang="af-ZA" sz="2000" dirty="0">
                <a:solidFill>
                  <a:schemeClr val="bg1"/>
                </a:solidFill>
                <a:latin typeface="+mj-lt"/>
              </a:rPr>
              <a:t>values in column satisfy specific rule.</a:t>
            </a:r>
          </a:p>
          <a:p>
            <a:r>
              <a:rPr lang="af-ZA" sz="2000" dirty="0">
                <a:solidFill>
                  <a:schemeClr val="bg1"/>
                </a:solidFill>
                <a:latin typeface="+mj-lt"/>
              </a:rPr>
              <a:t>For example: If you insert any value without @-sign or with any space, in chck constraint column will demand insert value in correct format for email.</a:t>
            </a:r>
          </a:p>
          <a:p>
            <a:r>
              <a:rPr lang="af-ZA" sz="2000" dirty="0">
                <a:solidFill>
                  <a:schemeClr val="bg1"/>
                </a:solidFill>
                <a:latin typeface="+mj-lt"/>
              </a:rPr>
              <a:t>In chck2 constraint will check if  phone that was added, isa  Polish number.</a:t>
            </a:r>
          </a:p>
          <a:p>
            <a:r>
              <a:rPr lang="af-ZA" sz="2000" dirty="0">
                <a:solidFill>
                  <a:schemeClr val="bg1"/>
                </a:solidFill>
                <a:latin typeface="+mj-lt"/>
              </a:rPr>
              <a:t>And In chck3 constraint will demand to insert true name of day like Monday, Tuesday, Wednesday, Thursday, Friday or Saturday.</a:t>
            </a:r>
          </a:p>
        </p:txBody>
      </p:sp>
    </p:spTree>
    <p:extLst>
      <p:ext uri="{BB962C8B-B14F-4D97-AF65-F5344CB8AC3E}">
        <p14:creationId xmlns:p14="http://schemas.microsoft.com/office/powerpoint/2010/main" val="2800008963"/>
      </p:ext>
    </p:extLst>
  </p:cSld>
  <p:clrMapOvr>
    <a:masterClrMapping/>
  </p:clrMapOvr>
  <mc:AlternateContent xmlns:mc="http://schemas.openxmlformats.org/markup-compatibility/2006">
    <mc:Choice xmlns:p14="http://schemas.microsoft.com/office/powerpoint/2010/main" Requires="p14">
      <p:transition spd="slow" p14:dur="3000">
        <p:cover/>
      </p:transition>
    </mc:Choice>
    <mc:Fallback>
      <p:transition spd="slow">
        <p:cover/>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A3646"/>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7D8147-43AC-4741-A39A-688D3DE4C662}"/>
              </a:ext>
            </a:extLst>
          </p:cNvPr>
          <p:cNvSpPr txBox="1"/>
          <p:nvPr/>
        </p:nvSpPr>
        <p:spPr>
          <a:xfrm>
            <a:off x="0" y="225083"/>
            <a:ext cx="12192000"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Bookman Old Style" panose="02050604050505020204" pitchFamily="18" charset="0"/>
                <a:ea typeface="+mn-ea"/>
                <a:cs typeface="+mn-cs"/>
              </a:rPr>
              <a:t>Quick </a:t>
            </a:r>
            <a:r>
              <a:rPr lang="en-US" sz="4000" b="1" dirty="0">
                <a:solidFill>
                  <a:prstClr val="white"/>
                </a:solidFill>
                <a:latin typeface="Bookman Old Style" panose="02050604050505020204" pitchFamily="18" charset="0"/>
              </a:rPr>
              <a:t>explanation </a:t>
            </a:r>
            <a:r>
              <a:rPr kumimoji="0" lang="en-US" sz="4000" b="1" i="0" u="none" strike="noStrike" kern="1200" cap="none" spc="0" normalizeH="0" baseline="0" noProof="0" dirty="0">
                <a:ln>
                  <a:noFill/>
                </a:ln>
                <a:solidFill>
                  <a:prstClr val="white"/>
                </a:solidFill>
                <a:effectLst/>
                <a:uLnTx/>
                <a:uFillTx/>
                <a:latin typeface="Bookman Old Style" panose="02050604050505020204" pitchFamily="18" charset="0"/>
                <a:ea typeface="+mn-ea"/>
                <a:cs typeface="+mn-cs"/>
              </a:rPr>
              <a:t>of my database</a:t>
            </a:r>
          </a:p>
        </p:txBody>
      </p:sp>
      <p:sp>
        <p:nvSpPr>
          <p:cNvPr id="7" name="TextBox 6">
            <a:extLst>
              <a:ext uri="{FF2B5EF4-FFF2-40B4-BE49-F238E27FC236}">
                <a16:creationId xmlns:a16="http://schemas.microsoft.com/office/drawing/2014/main" id="{AAB144B7-389D-4B37-99C8-7EC0DA342E30}"/>
              </a:ext>
            </a:extLst>
          </p:cNvPr>
          <p:cNvSpPr txBox="1"/>
          <p:nvPr/>
        </p:nvSpPr>
        <p:spPr>
          <a:xfrm>
            <a:off x="958947" y="1690062"/>
            <a:ext cx="10274105" cy="3477875"/>
          </a:xfrm>
          <a:prstGeom prst="rect">
            <a:avLst/>
          </a:prstGeom>
          <a:noFill/>
        </p:spPr>
        <p:txBody>
          <a:bodyPr wrap="square" rtlCol="0">
            <a:spAutoFit/>
          </a:bodyPr>
          <a:lstStyle/>
          <a:p>
            <a:pPr algn="just"/>
            <a:r>
              <a:rPr lang="af-ZA" sz="2200" dirty="0">
                <a:solidFill>
                  <a:schemeClr val="bg1"/>
                </a:solidFill>
                <a:latin typeface="Bookman Old Style" panose="02050604050505020204" pitchFamily="18" charset="0"/>
              </a:rPr>
              <a:t>At any school or university there are departments like math, biology, chemistry, computer science etc. Each department has many teachers. </a:t>
            </a:r>
          </a:p>
          <a:p>
            <a:pPr algn="just"/>
            <a:r>
              <a:rPr lang="af-ZA" sz="2200" dirty="0">
                <a:solidFill>
                  <a:schemeClr val="bg1"/>
                </a:solidFill>
                <a:latin typeface="Bookman Old Style" panose="02050604050505020204" pitchFamily="18" charset="0"/>
              </a:rPr>
              <a:t>And Each Teacher teach some subjects to students. Some teachers have duty as Tutor. If any teacher is tutor, this means that she or he has class or classes. At university there are a lot of lesson rooms that teachers give lectures to classes. And Each class has name, level like(1st,2nd etc) etc. Each lesson is taught during some period that has start and end date. In timetable or schedule you can see which subject on which day, is taught by which teacher, for which class, will be in which room or will be taught in which period.</a:t>
            </a:r>
          </a:p>
        </p:txBody>
      </p:sp>
    </p:spTree>
    <p:extLst>
      <p:ext uri="{BB962C8B-B14F-4D97-AF65-F5344CB8AC3E}">
        <p14:creationId xmlns:p14="http://schemas.microsoft.com/office/powerpoint/2010/main" val="4212603515"/>
      </p:ext>
    </p:extLst>
  </p:cSld>
  <p:clrMapOvr>
    <a:masterClrMapping/>
  </p:clrMapOvr>
  <mc:AlternateContent xmlns:mc="http://schemas.openxmlformats.org/markup-compatibility/2006">
    <mc:Choice xmlns:p14="http://schemas.microsoft.com/office/powerpoint/2010/main" Requires="p14">
      <p:transition spd="slow" p14:dur="3000">
        <p:cover/>
      </p:transition>
    </mc:Choice>
    <mc:Fallback>
      <p:transition spd="slow">
        <p:cover/>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022571-7341-4A72-8ACC-52D3FAA8F7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83212"/>
            <a:ext cx="12192000" cy="5774787"/>
          </a:xfrm>
          <a:prstGeom prst="rect">
            <a:avLst/>
          </a:prstGeom>
        </p:spPr>
      </p:pic>
      <p:sp>
        <p:nvSpPr>
          <p:cNvPr id="6" name="TextBox 5">
            <a:extLst>
              <a:ext uri="{FF2B5EF4-FFF2-40B4-BE49-F238E27FC236}">
                <a16:creationId xmlns:a16="http://schemas.microsoft.com/office/drawing/2014/main" id="{7D66DF00-913C-4A22-9BF4-81BBD2734BC9}"/>
              </a:ext>
            </a:extLst>
          </p:cNvPr>
          <p:cNvSpPr txBox="1"/>
          <p:nvPr/>
        </p:nvSpPr>
        <p:spPr>
          <a:xfrm>
            <a:off x="0" y="225083"/>
            <a:ext cx="12192000" cy="67710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800" b="1" i="0" u="none" strike="noStrike" kern="1200" cap="none" spc="0" normalizeH="0" baseline="0" noProof="0" dirty="0">
                <a:ln>
                  <a:noFill/>
                </a:ln>
                <a:solidFill>
                  <a:srgbClr val="2A3646"/>
                </a:solidFill>
                <a:effectLst/>
                <a:uLnTx/>
                <a:uFillTx/>
                <a:latin typeface="Bookman Old Style" panose="02050604050505020204" pitchFamily="18" charset="0"/>
                <a:ea typeface="+mn-ea"/>
                <a:cs typeface="+mn-cs"/>
              </a:rPr>
              <a:t>Mapping of ER/EER model to Relational model</a:t>
            </a:r>
          </a:p>
        </p:txBody>
      </p:sp>
      <p:pic>
        <p:nvPicPr>
          <p:cNvPr id="8" name="Picture 7">
            <a:extLst>
              <a:ext uri="{FF2B5EF4-FFF2-40B4-BE49-F238E27FC236}">
                <a16:creationId xmlns:a16="http://schemas.microsoft.com/office/drawing/2014/main" id="{1AFCCACE-4245-4CB9-A443-3F5B5B027DCD}"/>
              </a:ext>
            </a:extLst>
          </p:cNvPr>
          <p:cNvPicPr>
            <a:picLocks noChangeAspect="1"/>
          </p:cNvPicPr>
          <p:nvPr/>
        </p:nvPicPr>
        <p:blipFill>
          <a:blip r:embed="rId3">
            <a:alphaModFix amt="10000"/>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Tree>
    <p:extLst>
      <p:ext uri="{BB962C8B-B14F-4D97-AF65-F5344CB8AC3E}">
        <p14:creationId xmlns:p14="http://schemas.microsoft.com/office/powerpoint/2010/main" val="1097089298"/>
      </p:ext>
    </p:extLst>
  </p:cSld>
  <p:clrMapOvr>
    <a:masterClrMapping/>
  </p:clrMapOvr>
  <mc:AlternateContent xmlns:mc="http://schemas.openxmlformats.org/markup-compatibility/2006">
    <mc:Choice xmlns:p14="http://schemas.microsoft.com/office/powerpoint/2010/main" Requires="p14">
      <p:transition spd="slow" p14:dur="3000">
        <p:cover/>
      </p:transition>
    </mc:Choice>
    <mc:Fallback>
      <p:transition spd="slow">
        <p:cover/>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0" name="Picture 16">
            <a:extLst>
              <a:ext uri="{FF2B5EF4-FFF2-40B4-BE49-F238E27FC236}">
                <a16:creationId xmlns:a16="http://schemas.microsoft.com/office/drawing/2014/main" id="{9F2B8A7C-2802-4C2D-8433-1B3055DDFA8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0" y="-2"/>
            <a:ext cx="12192000" cy="5964703"/>
          </a:xfrm>
          <a:prstGeom prst="rect">
            <a:avLst/>
          </a:prstGeom>
          <a:noFill/>
          <a:extLst>
            <a:ext uri="{909E8E84-426E-40DD-AFC4-6F175D3DCCD1}">
              <a14:hiddenFill xmlns:a14="http://schemas.microsoft.com/office/drawing/2010/main">
                <a:solidFill>
                  <a:srgbClr val="FFFFFF"/>
                </a:solidFill>
              </a14:hiddenFill>
            </a:ext>
          </a:extLst>
        </p:spPr>
      </p:pic>
      <p:sp>
        <p:nvSpPr>
          <p:cNvPr id="8" name="Freeform: Shape 7">
            <a:extLst>
              <a:ext uri="{FF2B5EF4-FFF2-40B4-BE49-F238E27FC236}">
                <a16:creationId xmlns:a16="http://schemas.microsoft.com/office/drawing/2014/main" id="{4893D149-A976-4CE4-B2BF-59974B9BBB46}"/>
              </a:ext>
            </a:extLst>
          </p:cNvPr>
          <p:cNvSpPr/>
          <p:nvPr/>
        </p:nvSpPr>
        <p:spPr>
          <a:xfrm>
            <a:off x="0" y="0"/>
            <a:ext cx="12192000" cy="6858000"/>
          </a:xfrm>
          <a:custGeom>
            <a:avLst/>
            <a:gdLst/>
            <a:ahLst/>
            <a:cxnLst/>
            <a:rect l="l" t="t" r="r" b="b"/>
            <a:pathLst>
              <a:path w="12192000" h="6858000">
                <a:moveTo>
                  <a:pt x="9583695" y="4708679"/>
                </a:moveTo>
                <a:cubicBezTo>
                  <a:pt x="9659030" y="4708679"/>
                  <a:pt x="9720912" y="4740345"/>
                  <a:pt x="9769342" y="4803676"/>
                </a:cubicBezTo>
                <a:cubicBezTo>
                  <a:pt x="9817772" y="4867007"/>
                  <a:pt x="9841986" y="4961589"/>
                  <a:pt x="9841986" y="5087423"/>
                </a:cubicBezTo>
                <a:cubicBezTo>
                  <a:pt x="9841986" y="5217397"/>
                  <a:pt x="9815909" y="5313221"/>
                  <a:pt x="9763754" y="5374897"/>
                </a:cubicBezTo>
                <a:cubicBezTo>
                  <a:pt x="9711599" y="5436572"/>
                  <a:pt x="9649096" y="5467409"/>
                  <a:pt x="9576244" y="5467409"/>
                </a:cubicBezTo>
                <a:cubicBezTo>
                  <a:pt x="9529056" y="5467409"/>
                  <a:pt x="9485801" y="5453750"/>
                  <a:pt x="9446478" y="5426431"/>
                </a:cubicBezTo>
                <a:cubicBezTo>
                  <a:pt x="9407155" y="5399111"/>
                  <a:pt x="9376317" y="5356891"/>
                  <a:pt x="9353965" y="5299769"/>
                </a:cubicBezTo>
                <a:cubicBezTo>
                  <a:pt x="9331613" y="5242647"/>
                  <a:pt x="9320437" y="5170623"/>
                  <a:pt x="9320437" y="5083698"/>
                </a:cubicBezTo>
                <a:cubicBezTo>
                  <a:pt x="9320437" y="4999257"/>
                  <a:pt x="9331820" y="4929717"/>
                  <a:pt x="9354586" y="4875078"/>
                </a:cubicBezTo>
                <a:cubicBezTo>
                  <a:pt x="9377352" y="4820440"/>
                  <a:pt x="9409431" y="4779047"/>
                  <a:pt x="9450824" y="4750900"/>
                </a:cubicBezTo>
                <a:cubicBezTo>
                  <a:pt x="9492217" y="4722753"/>
                  <a:pt x="9536507" y="4708679"/>
                  <a:pt x="9583695" y="4708679"/>
                </a:cubicBezTo>
                <a:close/>
                <a:moveTo>
                  <a:pt x="11019556" y="4455355"/>
                </a:moveTo>
                <a:lnTo>
                  <a:pt x="10439643" y="4466531"/>
                </a:lnTo>
                <a:lnTo>
                  <a:pt x="10439643" y="4706196"/>
                </a:lnTo>
                <a:lnTo>
                  <a:pt x="10508407" y="4706196"/>
                </a:lnTo>
                <a:cubicBezTo>
                  <a:pt x="10549243" y="4706196"/>
                  <a:pt x="10575912" y="4709300"/>
                  <a:pt x="10588414" y="4715509"/>
                </a:cubicBezTo>
                <a:cubicBezTo>
                  <a:pt x="10600916" y="4721718"/>
                  <a:pt x="10609877" y="4731031"/>
                  <a:pt x="10615297" y="4743449"/>
                </a:cubicBezTo>
                <a:cubicBezTo>
                  <a:pt x="10620717" y="4755867"/>
                  <a:pt x="10623427" y="4785670"/>
                  <a:pt x="10623427" y="4832858"/>
                </a:cubicBezTo>
                <a:lnTo>
                  <a:pt x="10623427" y="5344473"/>
                </a:lnTo>
                <a:cubicBezTo>
                  <a:pt x="10623427" y="5413185"/>
                  <a:pt x="10631692" y="5469479"/>
                  <a:pt x="10648224" y="5513356"/>
                </a:cubicBezTo>
                <a:cubicBezTo>
                  <a:pt x="10664755" y="5557232"/>
                  <a:pt x="10689966" y="5595520"/>
                  <a:pt x="10723856" y="5628221"/>
                </a:cubicBezTo>
                <a:cubicBezTo>
                  <a:pt x="10757747" y="5660921"/>
                  <a:pt x="10799699" y="5686998"/>
                  <a:pt x="10849713" y="5706453"/>
                </a:cubicBezTo>
                <a:cubicBezTo>
                  <a:pt x="10899727" y="5725908"/>
                  <a:pt x="10954492" y="5735635"/>
                  <a:pt x="11014007" y="5735635"/>
                </a:cubicBezTo>
                <a:cubicBezTo>
                  <a:pt x="11088398" y="5735635"/>
                  <a:pt x="11162378" y="5722182"/>
                  <a:pt x="11235947" y="5695277"/>
                </a:cubicBezTo>
                <a:cubicBezTo>
                  <a:pt x="11309516" y="5668372"/>
                  <a:pt x="11382675" y="5628014"/>
                  <a:pt x="11455422" y="5574203"/>
                </a:cubicBezTo>
                <a:lnTo>
                  <a:pt x="11455422" y="5720733"/>
                </a:lnTo>
                <a:lnTo>
                  <a:pt x="12000566" y="5705832"/>
                </a:lnTo>
                <a:lnTo>
                  <a:pt x="12000566" y="5466168"/>
                </a:lnTo>
                <a:lnTo>
                  <a:pt x="11934752" y="5466168"/>
                </a:lnTo>
                <a:cubicBezTo>
                  <a:pt x="11889219" y="5466168"/>
                  <a:pt x="11860451" y="5463477"/>
                  <a:pt x="11848448" y="5458096"/>
                </a:cubicBezTo>
                <a:cubicBezTo>
                  <a:pt x="11836444" y="5452715"/>
                  <a:pt x="11827751" y="5444023"/>
                  <a:pt x="11822370" y="5432019"/>
                </a:cubicBezTo>
                <a:cubicBezTo>
                  <a:pt x="11816988" y="5420015"/>
                  <a:pt x="11814298" y="5390833"/>
                  <a:pt x="11814298" y="5344473"/>
                </a:cubicBezTo>
                <a:lnTo>
                  <a:pt x="11814298" y="4455355"/>
                </a:lnTo>
                <a:lnTo>
                  <a:pt x="11231902" y="4466531"/>
                </a:lnTo>
                <a:lnTo>
                  <a:pt x="11231902" y="4706196"/>
                </a:lnTo>
                <a:lnTo>
                  <a:pt x="11304410" y="4706196"/>
                </a:lnTo>
                <a:cubicBezTo>
                  <a:pt x="11340254" y="4706196"/>
                  <a:pt x="11364426" y="4709714"/>
                  <a:pt x="11376928" y="4716751"/>
                </a:cubicBezTo>
                <a:cubicBezTo>
                  <a:pt x="11389430" y="4723788"/>
                  <a:pt x="11399015" y="4735171"/>
                  <a:pt x="11405684" y="4750900"/>
                </a:cubicBezTo>
                <a:cubicBezTo>
                  <a:pt x="11412352" y="4766629"/>
                  <a:pt x="11415686" y="4795604"/>
                  <a:pt x="11415686" y="4837825"/>
                </a:cubicBezTo>
                <a:lnTo>
                  <a:pt x="11415686" y="5322121"/>
                </a:lnTo>
                <a:cubicBezTo>
                  <a:pt x="11337039" y="5372620"/>
                  <a:pt x="11288610" y="5402009"/>
                  <a:pt x="11270397" y="5410287"/>
                </a:cubicBezTo>
                <a:cubicBezTo>
                  <a:pt x="11224037" y="5430156"/>
                  <a:pt x="11180160" y="5440090"/>
                  <a:pt x="11138768" y="5440090"/>
                </a:cubicBezTo>
                <a:cubicBezTo>
                  <a:pt x="11110620" y="5440090"/>
                  <a:pt x="11087234" y="5434088"/>
                  <a:pt x="11068607" y="5422084"/>
                </a:cubicBezTo>
                <a:cubicBezTo>
                  <a:pt x="11049980" y="5410080"/>
                  <a:pt x="11037148" y="5394558"/>
                  <a:pt x="11030112" y="5375517"/>
                </a:cubicBezTo>
                <a:cubicBezTo>
                  <a:pt x="11023075" y="5356477"/>
                  <a:pt x="11019556" y="5318395"/>
                  <a:pt x="11019556" y="5261273"/>
                </a:cubicBezTo>
                <a:close/>
                <a:moveTo>
                  <a:pt x="9578728" y="4436728"/>
                </a:moveTo>
                <a:cubicBezTo>
                  <a:pt x="9442132" y="4436728"/>
                  <a:pt x="9320851" y="4465082"/>
                  <a:pt x="9214885" y="4521791"/>
                </a:cubicBezTo>
                <a:cubicBezTo>
                  <a:pt x="9108920" y="4578499"/>
                  <a:pt x="9027996" y="4653627"/>
                  <a:pt x="8972116" y="4747174"/>
                </a:cubicBezTo>
                <a:cubicBezTo>
                  <a:pt x="8916236" y="4840722"/>
                  <a:pt x="8888296" y="4952483"/>
                  <a:pt x="8888296" y="5082456"/>
                </a:cubicBezTo>
                <a:cubicBezTo>
                  <a:pt x="8888296" y="5280314"/>
                  <a:pt x="8949557" y="5437193"/>
                  <a:pt x="9072080" y="5553093"/>
                </a:cubicBezTo>
                <a:cubicBezTo>
                  <a:pt x="9198742" y="5674788"/>
                  <a:pt x="9369280" y="5735635"/>
                  <a:pt x="9583695" y="5735635"/>
                </a:cubicBezTo>
                <a:cubicBezTo>
                  <a:pt x="9793971" y="5735635"/>
                  <a:pt x="9962026" y="5675201"/>
                  <a:pt x="10087860" y="5554334"/>
                </a:cubicBezTo>
                <a:cubicBezTo>
                  <a:pt x="10213694" y="5433467"/>
                  <a:pt x="10276611" y="5276175"/>
                  <a:pt x="10276611" y="5082456"/>
                </a:cubicBezTo>
                <a:cubicBezTo>
                  <a:pt x="10276611" y="4954139"/>
                  <a:pt x="10248257" y="4842171"/>
                  <a:pt x="10191549" y="4746554"/>
                </a:cubicBezTo>
                <a:cubicBezTo>
                  <a:pt x="10134840" y="4650936"/>
                  <a:pt x="10053918" y="4575394"/>
                  <a:pt x="9948780" y="4519928"/>
                </a:cubicBezTo>
                <a:cubicBezTo>
                  <a:pt x="9843642" y="4464461"/>
                  <a:pt x="9720292" y="4436728"/>
                  <a:pt x="9578728" y="4436728"/>
                </a:cubicBezTo>
                <a:close/>
                <a:moveTo>
                  <a:pt x="7013987" y="3973543"/>
                </a:moveTo>
                <a:lnTo>
                  <a:pt x="7013987" y="4213207"/>
                </a:lnTo>
                <a:cubicBezTo>
                  <a:pt x="7072765" y="4213207"/>
                  <a:pt x="7112088" y="4217760"/>
                  <a:pt x="7131957" y="4226867"/>
                </a:cubicBezTo>
                <a:cubicBezTo>
                  <a:pt x="7159276" y="4240940"/>
                  <a:pt x="7191148" y="4275296"/>
                  <a:pt x="7227574" y="4329935"/>
                </a:cubicBezTo>
                <a:lnTo>
                  <a:pt x="7688276" y="5031543"/>
                </a:lnTo>
                <a:lnTo>
                  <a:pt x="7688276" y="5302252"/>
                </a:lnTo>
                <a:cubicBezTo>
                  <a:pt x="7688276" y="5358546"/>
                  <a:pt x="7683930" y="5396007"/>
                  <a:pt x="7675237" y="5414634"/>
                </a:cubicBezTo>
                <a:cubicBezTo>
                  <a:pt x="7666545" y="5433260"/>
                  <a:pt x="7653920" y="5446506"/>
                  <a:pt x="7637363" y="5454371"/>
                </a:cubicBezTo>
                <a:cubicBezTo>
                  <a:pt x="7620806" y="5462235"/>
                  <a:pt x="7582724" y="5466168"/>
                  <a:pt x="7523119" y="5466168"/>
                </a:cubicBezTo>
                <a:lnTo>
                  <a:pt x="7477173" y="5466168"/>
                </a:lnTo>
                <a:lnTo>
                  <a:pt x="7477173" y="5705832"/>
                </a:lnTo>
                <a:lnTo>
                  <a:pt x="8322828" y="5705832"/>
                </a:lnTo>
                <a:lnTo>
                  <a:pt x="8322828" y="5466168"/>
                </a:lnTo>
                <a:lnTo>
                  <a:pt x="8261612" y="5466168"/>
                </a:lnTo>
                <a:cubicBezTo>
                  <a:pt x="8211643" y="5466168"/>
                  <a:pt x="8178125" y="5462235"/>
                  <a:pt x="8161057" y="5454371"/>
                </a:cubicBezTo>
                <a:cubicBezTo>
                  <a:pt x="8143988" y="5446506"/>
                  <a:pt x="8131913" y="5434502"/>
                  <a:pt x="8124831" y="5418359"/>
                </a:cubicBezTo>
                <a:cubicBezTo>
                  <a:pt x="8117749" y="5402216"/>
                  <a:pt x="8114208" y="5366825"/>
                  <a:pt x="8114208" y="5312186"/>
                </a:cubicBezTo>
                <a:lnTo>
                  <a:pt x="8114208" y="5002982"/>
                </a:lnTo>
                <a:lnTo>
                  <a:pt x="8576152" y="4329935"/>
                </a:lnTo>
                <a:cubicBezTo>
                  <a:pt x="8610094" y="4279436"/>
                  <a:pt x="8639276" y="4247563"/>
                  <a:pt x="8663698" y="4234317"/>
                </a:cubicBezTo>
                <a:cubicBezTo>
                  <a:pt x="8688120" y="4221072"/>
                  <a:pt x="8730547" y="4214035"/>
                  <a:pt x="8790981" y="4213207"/>
                </a:cubicBezTo>
                <a:lnTo>
                  <a:pt x="8790981" y="3973543"/>
                </a:lnTo>
                <a:lnTo>
                  <a:pt x="8100549" y="3973543"/>
                </a:lnTo>
                <a:lnTo>
                  <a:pt x="8100549" y="4213207"/>
                </a:lnTo>
                <a:lnTo>
                  <a:pt x="8188677" y="4213207"/>
                </a:lnTo>
                <a:cubicBezTo>
                  <a:pt x="8223434" y="4213207"/>
                  <a:pt x="8245569" y="4216515"/>
                  <a:pt x="8255083" y="4223132"/>
                </a:cubicBezTo>
                <a:cubicBezTo>
                  <a:pt x="8264597" y="4229748"/>
                  <a:pt x="8269354" y="4240087"/>
                  <a:pt x="8269354" y="4254147"/>
                </a:cubicBezTo>
                <a:cubicBezTo>
                  <a:pt x="8269354" y="4263254"/>
                  <a:pt x="8267698" y="4272354"/>
                  <a:pt x="8264387" y="4281447"/>
                </a:cubicBezTo>
                <a:cubicBezTo>
                  <a:pt x="8261903" y="4285586"/>
                  <a:pt x="8249505" y="4304608"/>
                  <a:pt x="8227191" y="4338511"/>
                </a:cubicBezTo>
                <a:lnTo>
                  <a:pt x="7974197" y="4730585"/>
                </a:lnTo>
                <a:lnTo>
                  <a:pt x="7746679" y="4354673"/>
                </a:lnTo>
                <a:cubicBezTo>
                  <a:pt x="7720162" y="4311664"/>
                  <a:pt x="7706903" y="4279410"/>
                  <a:pt x="7706903" y="4257911"/>
                </a:cubicBezTo>
                <a:cubicBezTo>
                  <a:pt x="7706903" y="4242182"/>
                  <a:pt x="7712698" y="4230799"/>
                  <a:pt x="7724288" y="4223762"/>
                </a:cubicBezTo>
                <a:cubicBezTo>
                  <a:pt x="7735878" y="4216725"/>
                  <a:pt x="7764439" y="4213207"/>
                  <a:pt x="7809971" y="4213207"/>
                </a:cubicBezTo>
                <a:lnTo>
                  <a:pt x="7874544" y="4213207"/>
                </a:lnTo>
                <a:lnTo>
                  <a:pt x="7874544" y="3973543"/>
                </a:lnTo>
                <a:close/>
                <a:moveTo>
                  <a:pt x="4451821" y="2981763"/>
                </a:moveTo>
                <a:lnTo>
                  <a:pt x="4451821" y="3199075"/>
                </a:lnTo>
                <a:cubicBezTo>
                  <a:pt x="4407116" y="3226395"/>
                  <a:pt x="4366758" y="3247091"/>
                  <a:pt x="4330747" y="3261164"/>
                </a:cubicBezTo>
                <a:cubicBezTo>
                  <a:pt x="4294735" y="3275238"/>
                  <a:pt x="4263069" y="3282275"/>
                  <a:pt x="4235750" y="3282275"/>
                </a:cubicBezTo>
                <a:cubicBezTo>
                  <a:pt x="4193530" y="3282275"/>
                  <a:pt x="4160002" y="3271099"/>
                  <a:pt x="4135166" y="3248746"/>
                </a:cubicBezTo>
                <a:cubicBezTo>
                  <a:pt x="4110331" y="3226395"/>
                  <a:pt x="4097912" y="3198661"/>
                  <a:pt x="4097912" y="3165547"/>
                </a:cubicBezTo>
                <a:cubicBezTo>
                  <a:pt x="4097912" y="3139884"/>
                  <a:pt x="4107433" y="3114841"/>
                  <a:pt x="4126473" y="3090419"/>
                </a:cubicBezTo>
                <a:cubicBezTo>
                  <a:pt x="4145514" y="3065997"/>
                  <a:pt x="4177387" y="3045715"/>
                  <a:pt x="4222091" y="3029571"/>
                </a:cubicBezTo>
                <a:cubicBezTo>
                  <a:pt x="4266795" y="3013428"/>
                  <a:pt x="4343372" y="2997492"/>
                  <a:pt x="4451821" y="2981763"/>
                </a:cubicBezTo>
                <a:close/>
                <a:moveTo>
                  <a:pt x="5613054" y="2257802"/>
                </a:moveTo>
                <a:cubicBezTo>
                  <a:pt x="5483378" y="2309737"/>
                  <a:pt x="5344207" y="2344921"/>
                  <a:pt x="5195542" y="2363354"/>
                </a:cubicBezTo>
                <a:lnTo>
                  <a:pt x="5195542" y="2603018"/>
                </a:lnTo>
                <a:lnTo>
                  <a:pt x="5379327" y="2603018"/>
                </a:lnTo>
                <a:lnTo>
                  <a:pt x="5379327" y="3180643"/>
                </a:lnTo>
                <a:cubicBezTo>
                  <a:pt x="5379327" y="3217004"/>
                  <a:pt x="5375808" y="3241380"/>
                  <a:pt x="5368771" y="3253772"/>
                </a:cubicBezTo>
                <a:cubicBezTo>
                  <a:pt x="5361735" y="3266164"/>
                  <a:pt x="5351386" y="3274840"/>
                  <a:pt x="5337727" y="3279801"/>
                </a:cubicBezTo>
                <a:cubicBezTo>
                  <a:pt x="5324067" y="3284762"/>
                  <a:pt x="5288676" y="3287242"/>
                  <a:pt x="5231554" y="3287242"/>
                </a:cubicBezTo>
                <a:lnTo>
                  <a:pt x="5195542" y="3287242"/>
                </a:lnTo>
                <a:lnTo>
                  <a:pt x="5195542" y="3526906"/>
                </a:lnTo>
                <a:lnTo>
                  <a:pt x="5917019" y="3526906"/>
                </a:lnTo>
                <a:lnTo>
                  <a:pt x="5917019" y="3287242"/>
                </a:lnTo>
                <a:lnTo>
                  <a:pt x="5876933" y="3287242"/>
                </a:lnTo>
                <a:cubicBezTo>
                  <a:pt x="5832668" y="3287242"/>
                  <a:pt x="5804690" y="3281043"/>
                  <a:pt x="5792996" y="3268645"/>
                </a:cubicBezTo>
                <a:cubicBezTo>
                  <a:pt x="5781303" y="3256246"/>
                  <a:pt x="5775456" y="3223186"/>
                  <a:pt x="5775456" y="3169467"/>
                </a:cubicBezTo>
                <a:lnTo>
                  <a:pt x="5775456" y="2677312"/>
                </a:lnTo>
                <a:cubicBezTo>
                  <a:pt x="5844168" y="2628560"/>
                  <a:pt x="5898806" y="2596331"/>
                  <a:pt x="5939371" y="2580628"/>
                </a:cubicBezTo>
                <a:cubicBezTo>
                  <a:pt x="5979936" y="2564924"/>
                  <a:pt x="6018018" y="2557072"/>
                  <a:pt x="6053616" y="2557072"/>
                </a:cubicBezTo>
                <a:cubicBezTo>
                  <a:pt x="6096664" y="2557072"/>
                  <a:pt x="6128123" y="2571534"/>
                  <a:pt x="6147991" y="2600457"/>
                </a:cubicBezTo>
                <a:cubicBezTo>
                  <a:pt x="6160409" y="2617816"/>
                  <a:pt x="6166618" y="2655833"/>
                  <a:pt x="6166618" y="2714507"/>
                </a:cubicBezTo>
                <a:lnTo>
                  <a:pt x="6166618" y="3169467"/>
                </a:lnTo>
                <a:cubicBezTo>
                  <a:pt x="6166618" y="3213278"/>
                  <a:pt x="6163307" y="3241794"/>
                  <a:pt x="6156684" y="3255014"/>
                </a:cubicBezTo>
                <a:cubicBezTo>
                  <a:pt x="6150061" y="3268234"/>
                  <a:pt x="6136401" y="3277735"/>
                  <a:pt x="6115705" y="3283516"/>
                </a:cubicBezTo>
                <a:cubicBezTo>
                  <a:pt x="6109082" y="3285172"/>
                  <a:pt x="6078038" y="3286414"/>
                  <a:pt x="6022572" y="3287242"/>
                </a:cubicBezTo>
                <a:lnTo>
                  <a:pt x="6022572" y="3526906"/>
                </a:lnTo>
                <a:lnTo>
                  <a:pt x="6751499" y="3526906"/>
                </a:lnTo>
                <a:lnTo>
                  <a:pt x="6751499" y="3287242"/>
                </a:lnTo>
                <a:lnTo>
                  <a:pt x="6690651" y="3287242"/>
                </a:lnTo>
                <a:cubicBezTo>
                  <a:pt x="6640980" y="3287242"/>
                  <a:pt x="6611177" y="3285172"/>
                  <a:pt x="6601243" y="3281033"/>
                </a:cubicBezTo>
                <a:cubicBezTo>
                  <a:pt x="6587997" y="3275238"/>
                  <a:pt x="6578270" y="3266132"/>
                  <a:pt x="6572061" y="3253714"/>
                </a:cubicBezTo>
                <a:cubicBezTo>
                  <a:pt x="6565852" y="3241296"/>
                  <a:pt x="6562747" y="3213149"/>
                  <a:pt x="6562747" y="3169272"/>
                </a:cubicBezTo>
                <a:lnTo>
                  <a:pt x="6562747" y="2652690"/>
                </a:lnTo>
                <a:cubicBezTo>
                  <a:pt x="6562747" y="2559142"/>
                  <a:pt x="6548674" y="2486912"/>
                  <a:pt x="6520527" y="2435998"/>
                </a:cubicBezTo>
                <a:cubicBezTo>
                  <a:pt x="6492380" y="2385085"/>
                  <a:pt x="6447468" y="2342658"/>
                  <a:pt x="6385793" y="2308715"/>
                </a:cubicBezTo>
                <a:cubicBezTo>
                  <a:pt x="6324118" y="2274773"/>
                  <a:pt x="6253129" y="2257802"/>
                  <a:pt x="6172827" y="2257802"/>
                </a:cubicBezTo>
                <a:cubicBezTo>
                  <a:pt x="6103287" y="2257802"/>
                  <a:pt x="6035196" y="2269392"/>
                  <a:pt x="5968553" y="2292572"/>
                </a:cubicBezTo>
                <a:cubicBezTo>
                  <a:pt x="5901911" y="2315752"/>
                  <a:pt x="5821816" y="2359215"/>
                  <a:pt x="5728269" y="2422960"/>
                </a:cubicBezTo>
                <a:lnTo>
                  <a:pt x="5728269" y="2257802"/>
                </a:lnTo>
                <a:close/>
                <a:moveTo>
                  <a:pt x="4323917" y="2257802"/>
                </a:moveTo>
                <a:cubicBezTo>
                  <a:pt x="4208845" y="2257802"/>
                  <a:pt x="4105363" y="2276015"/>
                  <a:pt x="4013471" y="2312441"/>
                </a:cubicBezTo>
                <a:cubicBezTo>
                  <a:pt x="3921579" y="2348866"/>
                  <a:pt x="3852453" y="2395640"/>
                  <a:pt x="3806093" y="2452762"/>
                </a:cubicBezTo>
                <a:cubicBezTo>
                  <a:pt x="3771323" y="2495811"/>
                  <a:pt x="3753938" y="2545068"/>
                  <a:pt x="3753938" y="2600535"/>
                </a:cubicBezTo>
                <a:cubicBezTo>
                  <a:pt x="3753938" y="2649379"/>
                  <a:pt x="3770909" y="2690357"/>
                  <a:pt x="3804852" y="2723472"/>
                </a:cubicBezTo>
                <a:cubicBezTo>
                  <a:pt x="3838793" y="2756586"/>
                  <a:pt x="3882256" y="2773143"/>
                  <a:pt x="3935239" y="2773143"/>
                </a:cubicBezTo>
                <a:cubicBezTo>
                  <a:pt x="3977459" y="2773143"/>
                  <a:pt x="4014092" y="2761967"/>
                  <a:pt x="4045137" y="2739615"/>
                </a:cubicBezTo>
                <a:cubicBezTo>
                  <a:pt x="4076181" y="2717263"/>
                  <a:pt x="4102879" y="2680423"/>
                  <a:pt x="4125232" y="2629096"/>
                </a:cubicBezTo>
                <a:cubicBezTo>
                  <a:pt x="4142617" y="2588531"/>
                  <a:pt x="4157932" y="2561212"/>
                  <a:pt x="4171178" y="2547138"/>
                </a:cubicBezTo>
                <a:cubicBezTo>
                  <a:pt x="4184423" y="2533065"/>
                  <a:pt x="4202222" y="2521475"/>
                  <a:pt x="4224575" y="2512368"/>
                </a:cubicBezTo>
                <a:cubicBezTo>
                  <a:pt x="4246926" y="2503262"/>
                  <a:pt x="4271762" y="2498709"/>
                  <a:pt x="4299081" y="2498709"/>
                </a:cubicBezTo>
                <a:cubicBezTo>
                  <a:pt x="4334679" y="2498709"/>
                  <a:pt x="4364483" y="2505538"/>
                  <a:pt x="4388490" y="2519198"/>
                </a:cubicBezTo>
                <a:cubicBezTo>
                  <a:pt x="4412497" y="2532858"/>
                  <a:pt x="4429055" y="2550036"/>
                  <a:pt x="4438162" y="2570732"/>
                </a:cubicBezTo>
                <a:cubicBezTo>
                  <a:pt x="4447267" y="2591429"/>
                  <a:pt x="4451821" y="2629096"/>
                  <a:pt x="4451821" y="2683735"/>
                </a:cubicBezTo>
                <a:lnTo>
                  <a:pt x="4451821" y="2775627"/>
                </a:lnTo>
                <a:cubicBezTo>
                  <a:pt x="4301979" y="2787216"/>
                  <a:pt x="4174696" y="2806464"/>
                  <a:pt x="4069972" y="2833370"/>
                </a:cubicBezTo>
                <a:cubicBezTo>
                  <a:pt x="3965248" y="2860275"/>
                  <a:pt x="3887844" y="2891112"/>
                  <a:pt x="3837758" y="2925883"/>
                </a:cubicBezTo>
                <a:cubicBezTo>
                  <a:pt x="3787673" y="2960653"/>
                  <a:pt x="3750005" y="3001217"/>
                  <a:pt x="3724756" y="3047577"/>
                </a:cubicBezTo>
                <a:cubicBezTo>
                  <a:pt x="3699506" y="3093938"/>
                  <a:pt x="3686882" y="3144851"/>
                  <a:pt x="3686882" y="3200317"/>
                </a:cubicBezTo>
                <a:cubicBezTo>
                  <a:pt x="3686882" y="3298004"/>
                  <a:pt x="3723307" y="3380169"/>
                  <a:pt x="3796159" y="3446811"/>
                </a:cubicBezTo>
                <a:cubicBezTo>
                  <a:pt x="3869010" y="3513453"/>
                  <a:pt x="3964628" y="3546775"/>
                  <a:pt x="4083011" y="3546775"/>
                </a:cubicBezTo>
                <a:cubicBezTo>
                  <a:pt x="4145928" y="3546775"/>
                  <a:pt x="4211121" y="3535392"/>
                  <a:pt x="4278592" y="3512625"/>
                </a:cubicBezTo>
                <a:cubicBezTo>
                  <a:pt x="4346062" y="3489859"/>
                  <a:pt x="4421190" y="3451571"/>
                  <a:pt x="4503976" y="3397761"/>
                </a:cubicBezTo>
                <a:cubicBezTo>
                  <a:pt x="4540401" y="3447432"/>
                  <a:pt x="4585520" y="3484685"/>
                  <a:pt x="4639330" y="3509521"/>
                </a:cubicBezTo>
                <a:cubicBezTo>
                  <a:pt x="4693141" y="3534357"/>
                  <a:pt x="4758128" y="3546775"/>
                  <a:pt x="4834290" y="3546775"/>
                </a:cubicBezTo>
                <a:cubicBezTo>
                  <a:pt x="4898863" y="3546775"/>
                  <a:pt x="4966333" y="3535599"/>
                  <a:pt x="5036701" y="3513246"/>
                </a:cubicBezTo>
                <a:lnTo>
                  <a:pt x="5036701" y="3271099"/>
                </a:lnTo>
                <a:cubicBezTo>
                  <a:pt x="4997792" y="3284345"/>
                  <a:pt x="4966748" y="3290967"/>
                  <a:pt x="4943568" y="3290967"/>
                </a:cubicBezTo>
                <a:cubicBezTo>
                  <a:pt x="4920387" y="3290967"/>
                  <a:pt x="4899277" y="3285172"/>
                  <a:pt x="4880236" y="3273582"/>
                </a:cubicBezTo>
                <a:cubicBezTo>
                  <a:pt x="4861196" y="3261992"/>
                  <a:pt x="4848778" y="3248539"/>
                  <a:pt x="4842983" y="3233225"/>
                </a:cubicBezTo>
                <a:cubicBezTo>
                  <a:pt x="4837188" y="3217909"/>
                  <a:pt x="4834290" y="3182932"/>
                  <a:pt x="4834290" y="3128293"/>
                </a:cubicBezTo>
                <a:lnTo>
                  <a:pt x="4834290" y="2683735"/>
                </a:lnTo>
                <a:cubicBezTo>
                  <a:pt x="4834290" y="2577769"/>
                  <a:pt x="4818355" y="2498916"/>
                  <a:pt x="4786482" y="2447175"/>
                </a:cubicBezTo>
                <a:cubicBezTo>
                  <a:pt x="4754609" y="2395433"/>
                  <a:pt x="4698315" y="2350936"/>
                  <a:pt x="4617599" y="2313683"/>
                </a:cubicBezTo>
                <a:cubicBezTo>
                  <a:pt x="4536883" y="2276429"/>
                  <a:pt x="4438989" y="2257802"/>
                  <a:pt x="4323917" y="2257802"/>
                </a:cubicBezTo>
                <a:close/>
                <a:moveTo>
                  <a:pt x="308753" y="1736253"/>
                </a:moveTo>
                <a:lnTo>
                  <a:pt x="95166" y="2343485"/>
                </a:lnTo>
                <a:lnTo>
                  <a:pt x="322413" y="2424202"/>
                </a:lnTo>
                <a:cubicBezTo>
                  <a:pt x="376223" y="2317408"/>
                  <a:pt x="411407" y="2252421"/>
                  <a:pt x="427964" y="2229241"/>
                </a:cubicBezTo>
                <a:cubicBezTo>
                  <a:pt x="469357" y="2170463"/>
                  <a:pt x="516545" y="2124931"/>
                  <a:pt x="569528" y="2092645"/>
                </a:cubicBezTo>
                <a:cubicBezTo>
                  <a:pt x="622511" y="2060359"/>
                  <a:pt x="670526" y="2044215"/>
                  <a:pt x="713575" y="2044215"/>
                </a:cubicBezTo>
                <a:cubicBezTo>
                  <a:pt x="735099" y="2044215"/>
                  <a:pt x="749172" y="2047941"/>
                  <a:pt x="755795" y="2055392"/>
                </a:cubicBezTo>
                <a:cubicBezTo>
                  <a:pt x="762418" y="2062842"/>
                  <a:pt x="765729" y="2081055"/>
                  <a:pt x="765729" y="2110030"/>
                </a:cubicBezTo>
                <a:lnTo>
                  <a:pt x="765729" y="3128293"/>
                </a:lnTo>
                <a:cubicBezTo>
                  <a:pt x="765729" y="3184588"/>
                  <a:pt x="761564" y="3221634"/>
                  <a:pt x="753234" y="3239434"/>
                </a:cubicBezTo>
                <a:cubicBezTo>
                  <a:pt x="744904" y="3257232"/>
                  <a:pt x="732829" y="3269650"/>
                  <a:pt x="717009" y="3276687"/>
                </a:cubicBezTo>
                <a:cubicBezTo>
                  <a:pt x="701189" y="3283723"/>
                  <a:pt x="664964" y="3287242"/>
                  <a:pt x="608333" y="3287242"/>
                </a:cubicBezTo>
                <a:lnTo>
                  <a:pt x="557110" y="3287242"/>
                </a:lnTo>
                <a:lnTo>
                  <a:pt x="557110" y="3526906"/>
                </a:lnTo>
                <a:lnTo>
                  <a:pt x="1402765" y="3526906"/>
                </a:lnTo>
                <a:lnTo>
                  <a:pt x="1402765" y="3287242"/>
                </a:lnTo>
                <a:cubicBezTo>
                  <a:pt x="1326978" y="3287242"/>
                  <a:pt x="1280339" y="3285793"/>
                  <a:pt x="1262851" y="3282895"/>
                </a:cubicBezTo>
                <a:cubicBezTo>
                  <a:pt x="1245363" y="3279998"/>
                  <a:pt x="1231622" y="3274203"/>
                  <a:pt x="1221630" y="3265510"/>
                </a:cubicBezTo>
                <a:cubicBezTo>
                  <a:pt x="1211637" y="3256818"/>
                  <a:pt x="1204558" y="3245021"/>
                  <a:pt x="1200393" y="3230120"/>
                </a:cubicBezTo>
                <a:cubicBezTo>
                  <a:pt x="1196228" y="3215218"/>
                  <a:pt x="1194145" y="3178379"/>
                  <a:pt x="1194145" y="3119601"/>
                </a:cubicBezTo>
                <a:lnTo>
                  <a:pt x="1194145" y="2123690"/>
                </a:lnTo>
                <a:cubicBezTo>
                  <a:pt x="1194145" y="2089748"/>
                  <a:pt x="1197871" y="2068016"/>
                  <a:pt x="1205321" y="2058496"/>
                </a:cubicBezTo>
                <a:cubicBezTo>
                  <a:pt x="1212772" y="2048975"/>
                  <a:pt x="1226432" y="2044215"/>
                  <a:pt x="1246300" y="2044215"/>
                </a:cubicBezTo>
                <a:cubicBezTo>
                  <a:pt x="1288521" y="2044215"/>
                  <a:pt x="1331156" y="2057461"/>
                  <a:pt x="1374204" y="2083952"/>
                </a:cubicBezTo>
                <a:cubicBezTo>
                  <a:pt x="1431326" y="2118723"/>
                  <a:pt x="1481825" y="2166324"/>
                  <a:pt x="1525702" y="2226758"/>
                </a:cubicBezTo>
                <a:cubicBezTo>
                  <a:pt x="1548054" y="2257388"/>
                  <a:pt x="1584894" y="2323203"/>
                  <a:pt x="1636221" y="2424202"/>
                </a:cubicBezTo>
                <a:lnTo>
                  <a:pt x="1867193" y="2343485"/>
                </a:lnTo>
                <a:lnTo>
                  <a:pt x="1652364" y="1736253"/>
                </a:lnTo>
                <a:lnTo>
                  <a:pt x="1487207" y="1736253"/>
                </a:lnTo>
                <a:lnTo>
                  <a:pt x="1466116" y="1794617"/>
                </a:lnTo>
                <a:lnTo>
                  <a:pt x="490034" y="1794617"/>
                </a:lnTo>
                <a:lnTo>
                  <a:pt x="472668" y="1736253"/>
                </a:lnTo>
                <a:close/>
                <a:moveTo>
                  <a:pt x="7382344" y="1703966"/>
                </a:moveTo>
                <a:cubicBezTo>
                  <a:pt x="7216773" y="1766056"/>
                  <a:pt x="7063619" y="1800412"/>
                  <a:pt x="6922883" y="1807035"/>
                </a:cubicBezTo>
                <a:lnTo>
                  <a:pt x="6922883" y="2049183"/>
                </a:lnTo>
                <a:lnTo>
                  <a:pt x="7104184" y="2049183"/>
                </a:lnTo>
                <a:lnTo>
                  <a:pt x="7104184" y="3136986"/>
                </a:lnTo>
                <a:cubicBezTo>
                  <a:pt x="7104184" y="3198248"/>
                  <a:pt x="7102114" y="3234259"/>
                  <a:pt x="7097975" y="3245021"/>
                </a:cubicBezTo>
                <a:cubicBezTo>
                  <a:pt x="7092180" y="3259922"/>
                  <a:pt x="7082660" y="3270478"/>
                  <a:pt x="7069414" y="3276687"/>
                </a:cubicBezTo>
                <a:cubicBezTo>
                  <a:pt x="7056168" y="3282895"/>
                  <a:pt x="7026366" y="3286000"/>
                  <a:pt x="6980006" y="3286000"/>
                </a:cubicBezTo>
                <a:cubicBezTo>
                  <a:pt x="6966760" y="3286000"/>
                  <a:pt x="6947719" y="3286414"/>
                  <a:pt x="6922883" y="3287242"/>
                </a:cubicBezTo>
                <a:lnTo>
                  <a:pt x="6922883" y="3526906"/>
                </a:lnTo>
                <a:lnTo>
                  <a:pt x="7635668" y="3526906"/>
                </a:lnTo>
                <a:lnTo>
                  <a:pt x="7635668" y="3287242"/>
                </a:lnTo>
                <a:lnTo>
                  <a:pt x="7592205" y="3287242"/>
                </a:lnTo>
                <a:cubicBezTo>
                  <a:pt x="7566542" y="3287242"/>
                  <a:pt x="7547708" y="3283930"/>
                  <a:pt x="7535704" y="3277308"/>
                </a:cubicBezTo>
                <a:cubicBezTo>
                  <a:pt x="7523700" y="3270685"/>
                  <a:pt x="7515215" y="3261785"/>
                  <a:pt x="7510248" y="3250609"/>
                </a:cubicBezTo>
                <a:cubicBezTo>
                  <a:pt x="7505281" y="3239434"/>
                  <a:pt x="7502797" y="3218116"/>
                  <a:pt x="7502797" y="3186657"/>
                </a:cubicBezTo>
                <a:lnTo>
                  <a:pt x="7502797" y="3119601"/>
                </a:lnTo>
                <a:lnTo>
                  <a:pt x="7658389" y="3003979"/>
                </a:lnTo>
                <a:lnTo>
                  <a:pt x="7800825" y="3186657"/>
                </a:lnTo>
                <a:cubicBezTo>
                  <a:pt x="7827317" y="3221427"/>
                  <a:pt x="7840562" y="3244607"/>
                  <a:pt x="7840562" y="3256198"/>
                </a:cubicBezTo>
                <a:cubicBezTo>
                  <a:pt x="7840562" y="3265304"/>
                  <a:pt x="7835595" y="3272754"/>
                  <a:pt x="7825661" y="3278549"/>
                </a:cubicBezTo>
                <a:cubicBezTo>
                  <a:pt x="7815727" y="3284345"/>
                  <a:pt x="7795257" y="3287242"/>
                  <a:pt x="7764251" y="3287242"/>
                </a:cubicBezTo>
                <a:lnTo>
                  <a:pt x="7721351" y="3287242"/>
                </a:lnTo>
                <a:lnTo>
                  <a:pt x="7721351" y="3526906"/>
                </a:lnTo>
                <a:lnTo>
                  <a:pt x="8491257" y="3526906"/>
                </a:lnTo>
                <a:lnTo>
                  <a:pt x="8491257" y="3287242"/>
                </a:lnTo>
                <a:cubicBezTo>
                  <a:pt x="8426684" y="3286414"/>
                  <a:pt x="8383429" y="3281240"/>
                  <a:pt x="8361491" y="3271719"/>
                </a:cubicBezTo>
                <a:cubicBezTo>
                  <a:pt x="8339553" y="3262199"/>
                  <a:pt x="8311199" y="3236742"/>
                  <a:pt x="8276429" y="3195350"/>
                </a:cubicBezTo>
                <a:lnTo>
                  <a:pt x="7933483" y="2796465"/>
                </a:lnTo>
                <a:lnTo>
                  <a:pt x="8174602" y="2620404"/>
                </a:lnTo>
                <a:cubicBezTo>
                  <a:pt x="8235036" y="2576527"/>
                  <a:pt x="8278498" y="2549208"/>
                  <a:pt x="8304990" y="2538446"/>
                </a:cubicBezTo>
                <a:cubicBezTo>
                  <a:pt x="8324858" y="2530995"/>
                  <a:pt x="8362112" y="2527270"/>
                  <a:pt x="8416750" y="2527270"/>
                </a:cubicBezTo>
                <a:lnTo>
                  <a:pt x="8416750" y="2287605"/>
                </a:lnTo>
                <a:lnTo>
                  <a:pt x="7658020" y="2287605"/>
                </a:lnTo>
                <a:lnTo>
                  <a:pt x="7658020" y="2527270"/>
                </a:lnTo>
                <a:lnTo>
                  <a:pt x="7705208" y="2527270"/>
                </a:lnTo>
                <a:cubicBezTo>
                  <a:pt x="7741634" y="2527270"/>
                  <a:pt x="7765434" y="2530375"/>
                  <a:pt x="7776610" y="2536583"/>
                </a:cubicBezTo>
                <a:cubicBezTo>
                  <a:pt x="7787787" y="2542792"/>
                  <a:pt x="7793375" y="2550863"/>
                  <a:pt x="7793375" y="2560798"/>
                </a:cubicBezTo>
                <a:cubicBezTo>
                  <a:pt x="7793375" y="2566593"/>
                  <a:pt x="7791098" y="2572595"/>
                  <a:pt x="7786545" y="2578804"/>
                </a:cubicBezTo>
                <a:cubicBezTo>
                  <a:pt x="7781992" y="2585013"/>
                  <a:pt x="7766883" y="2598879"/>
                  <a:pt x="7741220" y="2620404"/>
                </a:cubicBezTo>
                <a:lnTo>
                  <a:pt x="7502797" y="2822329"/>
                </a:lnTo>
                <a:lnTo>
                  <a:pt x="7502797" y="1703966"/>
                </a:lnTo>
                <a:close/>
                <a:moveTo>
                  <a:pt x="2440111" y="1703966"/>
                </a:moveTo>
                <a:cubicBezTo>
                  <a:pt x="2371399" y="1731286"/>
                  <a:pt x="2294202" y="1754673"/>
                  <a:pt x="2208519" y="1774127"/>
                </a:cubicBezTo>
                <a:cubicBezTo>
                  <a:pt x="2122835" y="1793582"/>
                  <a:pt x="2045638" y="1805379"/>
                  <a:pt x="1976926" y="1809518"/>
                </a:cubicBezTo>
                <a:lnTo>
                  <a:pt x="1976926" y="2049183"/>
                </a:lnTo>
                <a:lnTo>
                  <a:pt x="2158226" y="2049183"/>
                </a:lnTo>
                <a:lnTo>
                  <a:pt x="2158226" y="3175365"/>
                </a:lnTo>
                <a:cubicBezTo>
                  <a:pt x="2158226" y="3213485"/>
                  <a:pt x="2155329" y="3238968"/>
                  <a:pt x="2149534" y="3251812"/>
                </a:cubicBezTo>
                <a:cubicBezTo>
                  <a:pt x="2143739" y="3264657"/>
                  <a:pt x="2135253" y="3273773"/>
                  <a:pt x="2124077" y="3279161"/>
                </a:cubicBezTo>
                <a:cubicBezTo>
                  <a:pt x="2112901" y="3284548"/>
                  <a:pt x="2087030" y="3287242"/>
                  <a:pt x="2046465" y="3287242"/>
                </a:cubicBezTo>
                <a:lnTo>
                  <a:pt x="1976926" y="3287242"/>
                </a:lnTo>
                <a:lnTo>
                  <a:pt x="1976926" y="3526906"/>
                </a:lnTo>
                <a:lnTo>
                  <a:pt x="2698402" y="3526906"/>
                </a:lnTo>
                <a:lnTo>
                  <a:pt x="2698402" y="3287242"/>
                </a:lnTo>
                <a:lnTo>
                  <a:pt x="2671316" y="3287242"/>
                </a:lnTo>
                <a:cubicBezTo>
                  <a:pt x="2632743" y="3287242"/>
                  <a:pt x="2606481" y="3283930"/>
                  <a:pt x="2592531" y="3277308"/>
                </a:cubicBezTo>
                <a:cubicBezTo>
                  <a:pt x="2578580" y="3270685"/>
                  <a:pt x="2569144" y="3261578"/>
                  <a:pt x="2564222" y="3249988"/>
                </a:cubicBezTo>
                <a:cubicBezTo>
                  <a:pt x="2559300" y="3238399"/>
                  <a:pt x="2556839" y="3209010"/>
                  <a:pt x="2556839" y="3161822"/>
                </a:cubicBezTo>
                <a:lnTo>
                  <a:pt x="2556839" y="2667591"/>
                </a:lnTo>
                <a:cubicBezTo>
                  <a:pt x="2617906" y="2625371"/>
                  <a:pt x="2669689" y="2596396"/>
                  <a:pt x="2712188" y="2580666"/>
                </a:cubicBezTo>
                <a:cubicBezTo>
                  <a:pt x="2754687" y="2564937"/>
                  <a:pt x="2795333" y="2557072"/>
                  <a:pt x="2834126" y="2557072"/>
                </a:cubicBezTo>
                <a:cubicBezTo>
                  <a:pt x="2861355" y="2557072"/>
                  <a:pt x="2884046" y="2563074"/>
                  <a:pt x="2902200" y="2575078"/>
                </a:cubicBezTo>
                <a:cubicBezTo>
                  <a:pt x="2920355" y="2587082"/>
                  <a:pt x="2932941" y="2602398"/>
                  <a:pt x="2939959" y="2621024"/>
                </a:cubicBezTo>
                <a:cubicBezTo>
                  <a:pt x="2946976" y="2639651"/>
                  <a:pt x="2950485" y="2677112"/>
                  <a:pt x="2950485" y="2733406"/>
                </a:cubicBezTo>
                <a:lnTo>
                  <a:pt x="2950485" y="3161822"/>
                </a:lnTo>
                <a:cubicBezTo>
                  <a:pt x="2950485" y="3208182"/>
                  <a:pt x="2948001" y="3237364"/>
                  <a:pt x="2943034" y="3249368"/>
                </a:cubicBezTo>
                <a:cubicBezTo>
                  <a:pt x="2938067" y="3261372"/>
                  <a:pt x="2928960" y="3270685"/>
                  <a:pt x="2915715" y="3277308"/>
                </a:cubicBezTo>
                <a:cubicBezTo>
                  <a:pt x="2902469" y="3283930"/>
                  <a:pt x="2878048" y="3287242"/>
                  <a:pt x="2842450" y="3287242"/>
                </a:cubicBezTo>
                <a:lnTo>
                  <a:pt x="2805196" y="3287242"/>
                </a:lnTo>
                <a:lnTo>
                  <a:pt x="2805196" y="3526906"/>
                </a:lnTo>
                <a:lnTo>
                  <a:pt x="3536607" y="3526906"/>
                </a:lnTo>
                <a:lnTo>
                  <a:pt x="3536607" y="3287242"/>
                </a:lnTo>
                <a:lnTo>
                  <a:pt x="3478243" y="3287242"/>
                </a:lnTo>
                <a:cubicBezTo>
                  <a:pt x="3430227" y="3287242"/>
                  <a:pt x="3400839" y="3285172"/>
                  <a:pt x="3390077" y="3281033"/>
                </a:cubicBezTo>
                <a:cubicBezTo>
                  <a:pt x="3371863" y="3273582"/>
                  <a:pt x="3359446" y="3261992"/>
                  <a:pt x="3352823" y="3246263"/>
                </a:cubicBezTo>
                <a:cubicBezTo>
                  <a:pt x="3348684" y="3235501"/>
                  <a:pt x="3346614" y="3204870"/>
                  <a:pt x="3346614" y="3154371"/>
                </a:cubicBezTo>
                <a:lnTo>
                  <a:pt x="3346614" y="2636547"/>
                </a:lnTo>
                <a:cubicBezTo>
                  <a:pt x="3346614" y="2552105"/>
                  <a:pt x="3332127" y="2484635"/>
                  <a:pt x="3303151" y="2434136"/>
                </a:cubicBezTo>
                <a:cubicBezTo>
                  <a:pt x="3274176" y="2383637"/>
                  <a:pt x="3228852" y="2341623"/>
                  <a:pt x="3167176" y="2308095"/>
                </a:cubicBezTo>
                <a:cubicBezTo>
                  <a:pt x="3105501" y="2274567"/>
                  <a:pt x="3035340" y="2257802"/>
                  <a:pt x="2956694" y="2257802"/>
                </a:cubicBezTo>
                <a:cubicBezTo>
                  <a:pt x="2897916" y="2257802"/>
                  <a:pt x="2837068" y="2267944"/>
                  <a:pt x="2774152" y="2288226"/>
                </a:cubicBezTo>
                <a:cubicBezTo>
                  <a:pt x="2711234" y="2308509"/>
                  <a:pt x="2638797" y="2343485"/>
                  <a:pt x="2556839" y="2393157"/>
                </a:cubicBezTo>
                <a:lnTo>
                  <a:pt x="2556839" y="1703966"/>
                </a:ln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TextBox 12">
            <a:extLst>
              <a:ext uri="{FF2B5EF4-FFF2-40B4-BE49-F238E27FC236}">
                <a16:creationId xmlns:a16="http://schemas.microsoft.com/office/drawing/2014/main" id="{F936ED9F-74E3-4B53-83B6-6C31AD217D19}"/>
              </a:ext>
            </a:extLst>
          </p:cNvPr>
          <p:cNvSpPr txBox="1"/>
          <p:nvPr/>
        </p:nvSpPr>
        <p:spPr>
          <a:xfrm>
            <a:off x="154745" y="246967"/>
            <a:ext cx="4670475" cy="646331"/>
          </a:xfrm>
          <a:prstGeom prst="rect">
            <a:avLst/>
          </a:prstGeom>
          <a:noFill/>
        </p:spPr>
        <p:txBody>
          <a:bodyPr wrap="square" rtlCol="0">
            <a:spAutoFit/>
          </a:bodyPr>
          <a:lstStyle/>
          <a:p>
            <a:r>
              <a:rPr lang="en-US" b="1" dirty="0">
                <a:solidFill>
                  <a:schemeClr val="bg1"/>
                </a:solidFill>
                <a:latin typeface="Bookman Old Style" panose="02050604050505020204" pitchFamily="18" charset="0"/>
              </a:rPr>
              <a:t>Got question?</a:t>
            </a:r>
          </a:p>
          <a:p>
            <a:r>
              <a:rPr lang="en-US" b="1" dirty="0">
                <a:solidFill>
                  <a:schemeClr val="bg1"/>
                </a:solidFill>
                <a:latin typeface="Bookman Old Style" panose="02050604050505020204" pitchFamily="18" charset="0"/>
              </a:rPr>
              <a:t>Gmail: sevdaheyder1234@gmail.com</a:t>
            </a:r>
            <a:endParaRPr lang="af-ZA" b="1"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1150910180"/>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003453B-FBF7-416E-BC57-94F12BC8C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313" y="0"/>
            <a:ext cx="12404513" cy="6934200"/>
          </a:xfrm>
          <a:prstGeom prst="rect">
            <a:avLst/>
          </a:prstGeom>
        </p:spPr>
      </p:pic>
      <p:pic>
        <p:nvPicPr>
          <p:cNvPr id="8" name="Picture 7">
            <a:extLst>
              <a:ext uri="{FF2B5EF4-FFF2-40B4-BE49-F238E27FC236}">
                <a16:creationId xmlns:a16="http://schemas.microsoft.com/office/drawing/2014/main" id="{24ECEE95-684A-4F11-8CF3-161E19C3A3D6}"/>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25"/>
                    </a14:imgEffect>
                  </a14:imgLayer>
                </a14:imgProps>
              </a:ext>
              <a:ext uri="{28A0092B-C50C-407E-A947-70E740481C1C}">
                <a14:useLocalDpi xmlns:a14="http://schemas.microsoft.com/office/drawing/2010/main" val="0"/>
              </a:ext>
            </a:extLst>
          </a:blip>
          <a:srcRect r="61342"/>
          <a:stretch/>
        </p:blipFill>
        <p:spPr>
          <a:xfrm>
            <a:off x="-136313" y="0"/>
            <a:ext cx="45719" cy="6934200"/>
          </a:xfrm>
          <a:prstGeom prst="rect">
            <a:avLst/>
          </a:prstGeom>
        </p:spPr>
      </p:pic>
      <p:sp>
        <p:nvSpPr>
          <p:cNvPr id="9" name="TextBox 8">
            <a:extLst>
              <a:ext uri="{FF2B5EF4-FFF2-40B4-BE49-F238E27FC236}">
                <a16:creationId xmlns:a16="http://schemas.microsoft.com/office/drawing/2014/main" id="{2FB49EF4-7900-4BF3-BF33-51C2CE7A0695}"/>
              </a:ext>
            </a:extLst>
          </p:cNvPr>
          <p:cNvSpPr txBox="1"/>
          <p:nvPr/>
        </p:nvSpPr>
        <p:spPr>
          <a:xfrm>
            <a:off x="-9006356" y="1225931"/>
            <a:ext cx="5052073" cy="3785652"/>
          </a:xfrm>
          <a:prstGeom prst="rect">
            <a:avLst/>
          </a:prstGeom>
          <a:noFill/>
        </p:spPr>
        <p:txBody>
          <a:bodyPr wrap="square" rtlCol="0">
            <a:spAutoFit/>
          </a:bodyPr>
          <a:lstStyle/>
          <a:p>
            <a:pPr algn="ctr"/>
            <a:r>
              <a:rPr lang="en-US" sz="8000" dirty="0">
                <a:solidFill>
                  <a:schemeClr val="bg1"/>
                </a:solidFill>
                <a:latin typeface="Bookman Old Style" panose="02050604050505020204" pitchFamily="18" charset="0"/>
                <a:ea typeface="Gadugi" panose="020B0502040204020203" pitchFamily="34" charset="0"/>
              </a:rPr>
              <a:t>My Timetable database</a:t>
            </a:r>
          </a:p>
        </p:txBody>
      </p:sp>
      <p:pic>
        <p:nvPicPr>
          <p:cNvPr id="6" name="Picture 5">
            <a:extLst>
              <a:ext uri="{FF2B5EF4-FFF2-40B4-BE49-F238E27FC236}">
                <a16:creationId xmlns:a16="http://schemas.microsoft.com/office/drawing/2014/main" id="{3BE7277C-F335-476F-AE2D-D20DBD2EAFEC}"/>
              </a:ext>
            </a:extLst>
          </p:cNvPr>
          <p:cNvPicPr>
            <a:picLocks noChangeAspect="1"/>
          </p:cNvPicPr>
          <p:nvPr/>
        </p:nvPicPr>
        <p:blipFill rotWithShape="1">
          <a:blip r:embed="rId5">
            <a:extLst>
              <a:ext uri="{BEBA8EAE-BF5A-486C-A8C5-ECC9F3942E4B}">
                <a14:imgProps xmlns:a14="http://schemas.microsoft.com/office/drawing/2010/main">
                  <a14:imgLayer r:embed="rId4">
                    <a14:imgEffect>
                      <a14:artisticBlur radius="34"/>
                    </a14:imgEffect>
                  </a14:imgLayer>
                </a14:imgProps>
              </a:ext>
              <a:ext uri="{28A0092B-C50C-407E-A947-70E740481C1C}">
                <a14:useLocalDpi xmlns:a14="http://schemas.microsoft.com/office/drawing/2010/main" val="0"/>
              </a:ext>
            </a:extLst>
          </a:blip>
          <a:srcRect l="42168"/>
          <a:stretch/>
        </p:blipFill>
        <p:spPr>
          <a:xfrm>
            <a:off x="12222480" y="0"/>
            <a:ext cx="45720" cy="6934200"/>
          </a:xfrm>
          <a:prstGeom prst="rect">
            <a:avLst/>
          </a:prstGeom>
        </p:spPr>
      </p:pic>
      <p:sp>
        <p:nvSpPr>
          <p:cNvPr id="12" name="TextBox 11">
            <a:extLst>
              <a:ext uri="{FF2B5EF4-FFF2-40B4-BE49-F238E27FC236}">
                <a16:creationId xmlns:a16="http://schemas.microsoft.com/office/drawing/2014/main" id="{670C4D78-D994-444B-B0B9-C996D4BE61DB}"/>
              </a:ext>
            </a:extLst>
          </p:cNvPr>
          <p:cNvSpPr txBox="1"/>
          <p:nvPr/>
        </p:nvSpPr>
        <p:spPr>
          <a:xfrm>
            <a:off x="13950707" y="1033628"/>
            <a:ext cx="7173687" cy="5509200"/>
          </a:xfrm>
          <a:prstGeom prst="rect">
            <a:avLst/>
          </a:prstGeom>
          <a:noFill/>
        </p:spPr>
        <p:txBody>
          <a:bodyPr wrap="square" rtlCol="0">
            <a:spAutoFit/>
          </a:bodyPr>
          <a:lstStyle/>
          <a:p>
            <a:pPr algn="just"/>
            <a:r>
              <a:rPr lang="en-US" sz="2200" dirty="0">
                <a:solidFill>
                  <a:schemeClr val="bg1"/>
                </a:solidFill>
                <a:latin typeface="Bahnschrift" panose="020B0502040204020203" pitchFamily="34" charset="0"/>
              </a:rPr>
              <a:t>During my school and university years, I extensively used timetables. I remember how meticulously my teachers prepared these timetables and the time they spent on them. Therefore, I have always found the preparation of timetables intriguing. Since timetables play a crucial role in the field of education, I decided to create a database for managing school and university timetables, aiming to enhance the efficiency of organization. Moreover, it can be organized to prevent conflicts over the use of resources by ensuring that classes, teachers, and resources are not reserved twice at the same time. Timetables need frequent adjustments due to unforeseen events. Remember that a database allows for easy updates and changes. Thus, from this database, we will obtain comprehensive information on how schedules are created.</a:t>
            </a:r>
          </a:p>
        </p:txBody>
      </p:sp>
      <p:sp>
        <p:nvSpPr>
          <p:cNvPr id="13" name="TextBox 12">
            <a:extLst>
              <a:ext uri="{FF2B5EF4-FFF2-40B4-BE49-F238E27FC236}">
                <a16:creationId xmlns:a16="http://schemas.microsoft.com/office/drawing/2014/main" id="{6E6CBE67-67BA-4995-A3A4-AF4636639F11}"/>
              </a:ext>
            </a:extLst>
          </p:cNvPr>
          <p:cNvSpPr txBox="1"/>
          <p:nvPr/>
        </p:nvSpPr>
        <p:spPr>
          <a:xfrm>
            <a:off x="14615825" y="564211"/>
            <a:ext cx="7617824" cy="1323439"/>
          </a:xfrm>
          <a:prstGeom prst="rect">
            <a:avLst/>
          </a:prstGeom>
          <a:noFill/>
        </p:spPr>
        <p:txBody>
          <a:bodyPr wrap="square" rtlCol="0">
            <a:spAutoFit/>
          </a:bodyPr>
          <a:lstStyle/>
          <a:p>
            <a:pPr algn="ctr"/>
            <a:r>
              <a:rPr lang="en-US" sz="4000" b="1" dirty="0">
                <a:solidFill>
                  <a:schemeClr val="bg1"/>
                </a:solidFill>
                <a:latin typeface="Bookman Old Style" panose="02050604050505020204" pitchFamily="18" charset="0"/>
              </a:rPr>
              <a:t>Why did I create this database?</a:t>
            </a:r>
          </a:p>
        </p:txBody>
      </p:sp>
      <p:sp>
        <p:nvSpPr>
          <p:cNvPr id="2" name="TextBox 1">
            <a:extLst>
              <a:ext uri="{FF2B5EF4-FFF2-40B4-BE49-F238E27FC236}">
                <a16:creationId xmlns:a16="http://schemas.microsoft.com/office/drawing/2014/main" id="{9F97FBB7-ED59-4DD4-A648-B964882A7C75}"/>
              </a:ext>
            </a:extLst>
          </p:cNvPr>
          <p:cNvSpPr txBox="1"/>
          <p:nvPr/>
        </p:nvSpPr>
        <p:spPr>
          <a:xfrm>
            <a:off x="-290434" y="2451437"/>
            <a:ext cx="12358793" cy="1015663"/>
          </a:xfrm>
          <a:prstGeom prst="rect">
            <a:avLst/>
          </a:prstGeom>
          <a:noFill/>
        </p:spPr>
        <p:txBody>
          <a:bodyPr wrap="square" rtlCol="0">
            <a:spAutoFit/>
          </a:bodyPr>
          <a:lstStyle/>
          <a:p>
            <a:pPr algn="ctr"/>
            <a:r>
              <a:rPr lang="af-ZA" sz="6000" b="1" i="1" dirty="0">
                <a:solidFill>
                  <a:schemeClr val="bg1"/>
                </a:solidFill>
                <a:latin typeface="Bookman Old Style" panose="02050604050505020204" pitchFamily="18" charset="0"/>
              </a:rPr>
              <a:t>Sevda Heydarova</a:t>
            </a:r>
          </a:p>
        </p:txBody>
      </p:sp>
    </p:spTree>
    <p:extLst>
      <p:ext uri="{BB962C8B-B14F-4D97-AF65-F5344CB8AC3E}">
        <p14:creationId xmlns:p14="http://schemas.microsoft.com/office/powerpoint/2010/main" val="2255258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003453B-FBF7-416E-BC57-94F12BC8C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313" y="0"/>
            <a:ext cx="12404513" cy="6934200"/>
          </a:xfrm>
          <a:prstGeom prst="rect">
            <a:avLst/>
          </a:prstGeom>
        </p:spPr>
      </p:pic>
      <p:pic>
        <p:nvPicPr>
          <p:cNvPr id="8" name="Picture 7">
            <a:extLst>
              <a:ext uri="{FF2B5EF4-FFF2-40B4-BE49-F238E27FC236}">
                <a16:creationId xmlns:a16="http://schemas.microsoft.com/office/drawing/2014/main" id="{24ECEE95-684A-4F11-8CF3-161E19C3A3D6}"/>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25"/>
                    </a14:imgEffect>
                  </a14:imgLayer>
                </a14:imgProps>
              </a:ext>
              <a:ext uri="{28A0092B-C50C-407E-A947-70E740481C1C}">
                <a14:useLocalDpi xmlns:a14="http://schemas.microsoft.com/office/drawing/2010/main" val="0"/>
              </a:ext>
            </a:extLst>
          </a:blip>
          <a:srcRect r="61342"/>
          <a:stretch/>
        </p:blipFill>
        <p:spPr>
          <a:xfrm>
            <a:off x="-136313" y="0"/>
            <a:ext cx="45719" cy="6934200"/>
          </a:xfrm>
          <a:prstGeom prst="rect">
            <a:avLst/>
          </a:prstGeom>
        </p:spPr>
      </p:pic>
      <p:pic>
        <p:nvPicPr>
          <p:cNvPr id="6" name="Picture 5">
            <a:extLst>
              <a:ext uri="{FF2B5EF4-FFF2-40B4-BE49-F238E27FC236}">
                <a16:creationId xmlns:a16="http://schemas.microsoft.com/office/drawing/2014/main" id="{3BE7277C-F335-476F-AE2D-D20DBD2EAFEC}"/>
              </a:ext>
            </a:extLst>
          </p:cNvPr>
          <p:cNvPicPr>
            <a:picLocks noChangeAspect="1"/>
          </p:cNvPicPr>
          <p:nvPr/>
        </p:nvPicPr>
        <p:blipFill rotWithShape="1">
          <a:blip r:embed="rId5">
            <a:extLst>
              <a:ext uri="{BEBA8EAE-BF5A-486C-A8C5-ECC9F3942E4B}">
                <a14:imgProps xmlns:a14="http://schemas.microsoft.com/office/drawing/2010/main">
                  <a14:imgLayer r:embed="rId4">
                    <a14:imgEffect>
                      <a14:artisticBlur radius="34"/>
                    </a14:imgEffect>
                  </a14:imgLayer>
                </a14:imgProps>
              </a:ext>
              <a:ext uri="{28A0092B-C50C-407E-A947-70E740481C1C}">
                <a14:useLocalDpi xmlns:a14="http://schemas.microsoft.com/office/drawing/2010/main" val="0"/>
              </a:ext>
            </a:extLst>
          </a:blip>
          <a:srcRect l="42168"/>
          <a:stretch/>
        </p:blipFill>
        <p:spPr>
          <a:xfrm>
            <a:off x="4696094" y="0"/>
            <a:ext cx="7572106" cy="6934200"/>
          </a:xfrm>
          <a:prstGeom prst="rect">
            <a:avLst/>
          </a:prstGeom>
        </p:spPr>
      </p:pic>
      <p:sp>
        <p:nvSpPr>
          <p:cNvPr id="10" name="TextBox 9">
            <a:extLst>
              <a:ext uri="{FF2B5EF4-FFF2-40B4-BE49-F238E27FC236}">
                <a16:creationId xmlns:a16="http://schemas.microsoft.com/office/drawing/2014/main" id="{CF9EC079-E649-4F23-A89B-870167054EC4}"/>
              </a:ext>
            </a:extLst>
          </p:cNvPr>
          <p:cNvSpPr txBox="1"/>
          <p:nvPr/>
        </p:nvSpPr>
        <p:spPr>
          <a:xfrm>
            <a:off x="4650376" y="25361"/>
            <a:ext cx="7617824" cy="1323439"/>
          </a:xfrm>
          <a:prstGeom prst="rect">
            <a:avLst/>
          </a:prstGeom>
          <a:noFill/>
        </p:spPr>
        <p:txBody>
          <a:bodyPr wrap="square" rtlCol="0">
            <a:spAutoFit/>
          </a:bodyPr>
          <a:lstStyle/>
          <a:p>
            <a:pPr algn="ctr"/>
            <a:r>
              <a:rPr lang="en-US" sz="4000" b="1" dirty="0">
                <a:solidFill>
                  <a:schemeClr val="bg1"/>
                </a:solidFill>
                <a:latin typeface="Bookman Old Style" panose="02050604050505020204" pitchFamily="18" charset="0"/>
              </a:rPr>
              <a:t>Why did I create this database?</a:t>
            </a:r>
          </a:p>
        </p:txBody>
      </p:sp>
      <p:sp>
        <p:nvSpPr>
          <p:cNvPr id="11" name="TextBox 10">
            <a:extLst>
              <a:ext uri="{FF2B5EF4-FFF2-40B4-BE49-F238E27FC236}">
                <a16:creationId xmlns:a16="http://schemas.microsoft.com/office/drawing/2014/main" id="{A93E4D13-D707-4C9A-B9A4-048835C6F62D}"/>
              </a:ext>
            </a:extLst>
          </p:cNvPr>
          <p:cNvSpPr txBox="1"/>
          <p:nvPr/>
        </p:nvSpPr>
        <p:spPr>
          <a:xfrm>
            <a:off x="4872443" y="1284310"/>
            <a:ext cx="7173687" cy="5509200"/>
          </a:xfrm>
          <a:prstGeom prst="rect">
            <a:avLst/>
          </a:prstGeom>
          <a:noFill/>
        </p:spPr>
        <p:txBody>
          <a:bodyPr wrap="square" rtlCol="0">
            <a:spAutoFit/>
          </a:bodyPr>
          <a:lstStyle/>
          <a:p>
            <a:pPr algn="just"/>
            <a:r>
              <a:rPr lang="en-US" sz="2200" dirty="0">
                <a:solidFill>
                  <a:schemeClr val="bg1"/>
                </a:solidFill>
                <a:latin typeface="Bahnschrift" panose="020B0502040204020203" pitchFamily="34" charset="0"/>
              </a:rPr>
              <a:t>During my school and university years, I extensively used timetables. I remember how meticulously my teachers prepared these timetables and the time they spent on them. Therefore, I have always found the preparation of timetables intriguing. Since timetables play a crucial role in the field of education, I decided to create a database for managing school and university timetables, aiming to enhance the efficiency of organization. Moreover, it can be organized to prevent conflicts over the use of resources by ensuring that classes, teachers, and resources are not reserved twice at the same time. Timetables need frequent adjustments due to unforeseen events. Remember that a database allows for easy updates and changes. Thus, from this database, we will obtain comprehensive information on how schedules are created.</a:t>
            </a:r>
          </a:p>
        </p:txBody>
      </p:sp>
    </p:spTree>
    <p:extLst>
      <p:ext uri="{BB962C8B-B14F-4D97-AF65-F5344CB8AC3E}">
        <p14:creationId xmlns:p14="http://schemas.microsoft.com/office/powerpoint/2010/main" val="3766194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6BA70C-31CC-4403-BCEF-1EA10A493C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8597" y="1526223"/>
            <a:ext cx="10212225" cy="4696480"/>
          </a:xfrm>
          <a:prstGeom prst="rect">
            <a:avLst/>
          </a:prstGeom>
        </p:spPr>
      </p:pic>
      <p:sp>
        <p:nvSpPr>
          <p:cNvPr id="15" name="TextBox 14">
            <a:extLst>
              <a:ext uri="{FF2B5EF4-FFF2-40B4-BE49-F238E27FC236}">
                <a16:creationId xmlns:a16="http://schemas.microsoft.com/office/drawing/2014/main" id="{F7E2F796-D4E0-4CAD-A69F-073189FA6352}"/>
              </a:ext>
            </a:extLst>
          </p:cNvPr>
          <p:cNvSpPr txBox="1"/>
          <p:nvPr/>
        </p:nvSpPr>
        <p:spPr>
          <a:xfrm>
            <a:off x="-98474" y="281354"/>
            <a:ext cx="12290474" cy="707886"/>
          </a:xfrm>
          <a:prstGeom prst="rect">
            <a:avLst/>
          </a:prstGeom>
          <a:noFill/>
        </p:spPr>
        <p:txBody>
          <a:bodyPr wrap="square" rtlCol="0">
            <a:spAutoFit/>
          </a:bodyPr>
          <a:lstStyle/>
          <a:p>
            <a:pPr algn="ctr"/>
            <a:r>
              <a:rPr lang="az-Latn-AZ" sz="4000" dirty="0">
                <a:solidFill>
                  <a:srgbClr val="4092BC"/>
                </a:solidFill>
              </a:rPr>
              <a:t>EER Diagram of my database</a:t>
            </a:r>
            <a:endParaRPr lang="en-US" sz="4000" dirty="0">
              <a:solidFill>
                <a:srgbClr val="4092BC"/>
              </a:solidFill>
            </a:endParaRPr>
          </a:p>
        </p:txBody>
      </p:sp>
      <p:pic>
        <p:nvPicPr>
          <p:cNvPr id="21" name="Picture 20">
            <a:extLst>
              <a:ext uri="{FF2B5EF4-FFF2-40B4-BE49-F238E27FC236}">
                <a16:creationId xmlns:a16="http://schemas.microsoft.com/office/drawing/2014/main" id="{004ADD02-237D-48A8-AB92-0E0C7E3845D4}"/>
              </a:ext>
            </a:extLst>
          </p:cNvPr>
          <p:cNvPicPr>
            <a:picLocks noChangeAspect="1"/>
          </p:cNvPicPr>
          <p:nvPr/>
        </p:nvPicPr>
        <p:blipFill>
          <a:blip r:embed="rId3">
            <a:alphaModFix amt="10000"/>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Tree>
    <p:extLst>
      <p:ext uri="{BB962C8B-B14F-4D97-AF65-F5344CB8AC3E}">
        <p14:creationId xmlns:p14="http://schemas.microsoft.com/office/powerpoint/2010/main" val="1039878267"/>
      </p:ext>
    </p:extLst>
  </p:cSld>
  <p:clrMapOvr>
    <a:masterClrMapping/>
  </p:clrMapOvr>
  <mc:AlternateContent xmlns:mc="http://schemas.openxmlformats.org/markup-compatibility/2006">
    <mc:Choice xmlns:p14="http://schemas.microsoft.com/office/powerpoint/2010/main" Requires="p14">
      <p:transition spd="slow" p14:dur="3000">
        <p:cover/>
      </p:transition>
    </mc:Choice>
    <mc:Fallback>
      <p:transition spd="slow">
        <p:cover/>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A3646"/>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AF108D4E-0501-4CEF-886F-E2439975F98F}"/>
              </a:ext>
            </a:extLst>
          </p:cNvPr>
          <p:cNvSpPr/>
          <p:nvPr/>
        </p:nvSpPr>
        <p:spPr>
          <a:xfrm>
            <a:off x="2335238" y="1406769"/>
            <a:ext cx="3649984" cy="3814192"/>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37CA7F5-0E80-43DD-BB48-081E1ABCED2E}"/>
              </a:ext>
            </a:extLst>
          </p:cNvPr>
          <p:cNvSpPr txBox="1"/>
          <p:nvPr/>
        </p:nvSpPr>
        <p:spPr>
          <a:xfrm>
            <a:off x="2823799" y="1513929"/>
            <a:ext cx="2672861" cy="584775"/>
          </a:xfrm>
          <a:prstGeom prst="rect">
            <a:avLst/>
          </a:prstGeom>
          <a:noFill/>
        </p:spPr>
        <p:txBody>
          <a:bodyPr wrap="square" rtlCol="0">
            <a:spAutoFit/>
          </a:bodyPr>
          <a:lstStyle/>
          <a:p>
            <a:r>
              <a:rPr lang="az-Latn-AZ" sz="3200" dirty="0">
                <a:solidFill>
                  <a:schemeClr val="bg1"/>
                </a:solidFill>
                <a:latin typeface="Bahnschrift" panose="020B0502040204020203" pitchFamily="34" charset="0"/>
              </a:rPr>
              <a:t>Entities</a:t>
            </a:r>
            <a:endParaRPr lang="en-US" sz="2400" dirty="0">
              <a:solidFill>
                <a:schemeClr val="bg1"/>
              </a:solidFill>
              <a:latin typeface="Bahnschrift" panose="020B0502040204020203" pitchFamily="34" charset="0"/>
            </a:endParaRPr>
          </a:p>
        </p:txBody>
      </p:sp>
      <p:sp>
        <p:nvSpPr>
          <p:cNvPr id="8" name="TextBox 7">
            <a:extLst>
              <a:ext uri="{FF2B5EF4-FFF2-40B4-BE49-F238E27FC236}">
                <a16:creationId xmlns:a16="http://schemas.microsoft.com/office/drawing/2014/main" id="{F7D1E8C5-C69E-4BF3-9581-B123A821D8D2}"/>
              </a:ext>
            </a:extLst>
          </p:cNvPr>
          <p:cNvSpPr txBox="1"/>
          <p:nvPr/>
        </p:nvSpPr>
        <p:spPr>
          <a:xfrm>
            <a:off x="2823799" y="2098704"/>
            <a:ext cx="2672861" cy="3046988"/>
          </a:xfrm>
          <a:prstGeom prst="rect">
            <a:avLst/>
          </a:prstGeom>
          <a:noFill/>
        </p:spPr>
        <p:txBody>
          <a:bodyPr wrap="square" rtlCol="0">
            <a:spAutoFit/>
          </a:bodyPr>
          <a:lstStyle/>
          <a:p>
            <a:pPr marL="285750" indent="-285750">
              <a:buClr>
                <a:schemeClr val="bg1"/>
              </a:buClr>
              <a:buFont typeface="Wingdings" panose="05000000000000000000" pitchFamily="2" charset="2"/>
              <a:buChar char="§"/>
            </a:pPr>
            <a:r>
              <a:rPr lang="az-Latn-AZ" sz="2400" dirty="0">
                <a:solidFill>
                  <a:schemeClr val="bg1"/>
                </a:solidFill>
                <a:latin typeface="Bahnschrift" panose="020B0502040204020203" pitchFamily="34" charset="0"/>
              </a:rPr>
              <a:t>Teachers</a:t>
            </a:r>
          </a:p>
          <a:p>
            <a:pPr marL="285750" indent="-285750">
              <a:buClr>
                <a:schemeClr val="bg1"/>
              </a:buClr>
              <a:buFont typeface="Wingdings" panose="05000000000000000000" pitchFamily="2" charset="2"/>
              <a:buChar char="§"/>
            </a:pPr>
            <a:r>
              <a:rPr lang="az-Latn-AZ" sz="2400" dirty="0">
                <a:solidFill>
                  <a:schemeClr val="bg1"/>
                </a:solidFill>
                <a:latin typeface="Bahnschrift" panose="020B0502040204020203" pitchFamily="34" charset="0"/>
              </a:rPr>
              <a:t>Subjects</a:t>
            </a:r>
          </a:p>
          <a:p>
            <a:pPr marL="285750" indent="-285750">
              <a:buClr>
                <a:schemeClr val="bg1"/>
              </a:buClr>
              <a:buFont typeface="Wingdings" panose="05000000000000000000" pitchFamily="2" charset="2"/>
              <a:buChar char="§"/>
            </a:pPr>
            <a:r>
              <a:rPr lang="az-Latn-AZ" sz="2400" dirty="0">
                <a:solidFill>
                  <a:schemeClr val="bg1"/>
                </a:solidFill>
                <a:latin typeface="Bahnschrift" panose="020B0502040204020203" pitchFamily="34" charset="0"/>
              </a:rPr>
              <a:t>Departments</a:t>
            </a:r>
          </a:p>
          <a:p>
            <a:pPr marL="285750" indent="-285750">
              <a:buClr>
                <a:schemeClr val="bg1"/>
              </a:buClr>
              <a:buFont typeface="Wingdings" panose="05000000000000000000" pitchFamily="2" charset="2"/>
              <a:buChar char="§"/>
            </a:pPr>
            <a:r>
              <a:rPr lang="az-Latn-AZ" sz="2400" dirty="0">
                <a:solidFill>
                  <a:schemeClr val="bg1"/>
                </a:solidFill>
                <a:latin typeface="Bahnschrift" panose="020B0502040204020203" pitchFamily="34" charset="0"/>
              </a:rPr>
              <a:t>Tperiods</a:t>
            </a:r>
          </a:p>
          <a:p>
            <a:pPr marL="285750" indent="-285750">
              <a:buClr>
                <a:schemeClr val="bg1"/>
              </a:buClr>
              <a:buFont typeface="Wingdings" panose="05000000000000000000" pitchFamily="2" charset="2"/>
              <a:buChar char="§"/>
            </a:pPr>
            <a:r>
              <a:rPr lang="az-Latn-AZ" sz="2400" dirty="0">
                <a:solidFill>
                  <a:schemeClr val="bg1"/>
                </a:solidFill>
                <a:latin typeface="Bahnschrift" panose="020B0502040204020203" pitchFamily="34" charset="0"/>
              </a:rPr>
              <a:t>Tdays</a:t>
            </a:r>
          </a:p>
          <a:p>
            <a:pPr marL="285750" indent="-285750">
              <a:buClr>
                <a:schemeClr val="bg1"/>
              </a:buClr>
              <a:buFont typeface="Wingdings" panose="05000000000000000000" pitchFamily="2" charset="2"/>
              <a:buChar char="§"/>
            </a:pPr>
            <a:r>
              <a:rPr lang="az-Latn-AZ" sz="2400" dirty="0">
                <a:solidFill>
                  <a:schemeClr val="bg1"/>
                </a:solidFill>
                <a:latin typeface="Bahnschrift" panose="020B0502040204020203" pitchFamily="34" charset="0"/>
              </a:rPr>
              <a:t>Rooms</a:t>
            </a:r>
          </a:p>
          <a:p>
            <a:pPr marL="285750" indent="-285750">
              <a:buClr>
                <a:schemeClr val="bg1"/>
              </a:buClr>
              <a:buFont typeface="Wingdings" panose="05000000000000000000" pitchFamily="2" charset="2"/>
              <a:buChar char="§"/>
            </a:pPr>
            <a:r>
              <a:rPr lang="az-Latn-AZ" sz="2400" dirty="0">
                <a:solidFill>
                  <a:schemeClr val="bg1"/>
                </a:solidFill>
                <a:latin typeface="Bahnschrift" panose="020B0502040204020203" pitchFamily="34" charset="0"/>
              </a:rPr>
              <a:t>Classes</a:t>
            </a:r>
          </a:p>
          <a:p>
            <a:pPr marL="285750" indent="-285750">
              <a:buClr>
                <a:schemeClr val="bg1"/>
              </a:buClr>
              <a:buFont typeface="Wingdings" panose="05000000000000000000" pitchFamily="2" charset="2"/>
              <a:buChar char="§"/>
            </a:pPr>
            <a:r>
              <a:rPr lang="az-Latn-AZ" sz="2400" dirty="0">
                <a:solidFill>
                  <a:schemeClr val="bg1"/>
                </a:solidFill>
                <a:latin typeface="Bahnschrift" panose="020B0502040204020203" pitchFamily="34" charset="0"/>
              </a:rPr>
              <a:t>Tutors</a:t>
            </a:r>
          </a:p>
        </p:txBody>
      </p:sp>
      <p:sp>
        <p:nvSpPr>
          <p:cNvPr id="36" name="Rectangle: Rounded Corners 35">
            <a:extLst>
              <a:ext uri="{FF2B5EF4-FFF2-40B4-BE49-F238E27FC236}">
                <a16:creationId xmlns:a16="http://schemas.microsoft.com/office/drawing/2014/main" id="{0D268F34-2E67-441D-8C90-22A18EE23717}"/>
              </a:ext>
            </a:extLst>
          </p:cNvPr>
          <p:cNvSpPr/>
          <p:nvPr/>
        </p:nvSpPr>
        <p:spPr>
          <a:xfrm>
            <a:off x="6206780" y="1406769"/>
            <a:ext cx="3649984" cy="3814192"/>
          </a:xfrm>
          <a:prstGeom prst="roundRect">
            <a:avLst/>
          </a:prstGeom>
          <a:solidFill>
            <a:srgbClr val="3D4E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30B7A8F6-07ED-4FF6-B522-E24B0D310377}"/>
              </a:ext>
            </a:extLst>
          </p:cNvPr>
          <p:cNvSpPr txBox="1"/>
          <p:nvPr/>
        </p:nvSpPr>
        <p:spPr>
          <a:xfrm>
            <a:off x="6695340" y="1513929"/>
            <a:ext cx="2672861" cy="584775"/>
          </a:xfrm>
          <a:prstGeom prst="rect">
            <a:avLst/>
          </a:prstGeom>
          <a:noFill/>
        </p:spPr>
        <p:txBody>
          <a:bodyPr wrap="square" rtlCol="0">
            <a:spAutoFit/>
          </a:bodyPr>
          <a:lstStyle/>
          <a:p>
            <a:r>
              <a:rPr lang="az-Latn-AZ" sz="3200" dirty="0">
                <a:solidFill>
                  <a:srgbClr val="2A3646"/>
                </a:solidFill>
                <a:latin typeface="Bahnschrift" panose="020B0502040204020203" pitchFamily="34" charset="0"/>
              </a:rPr>
              <a:t>Relations</a:t>
            </a:r>
            <a:endParaRPr lang="en-US" sz="2400" dirty="0">
              <a:solidFill>
                <a:srgbClr val="2A3646"/>
              </a:solidFill>
              <a:latin typeface="Bahnschrift" panose="020B0502040204020203" pitchFamily="34" charset="0"/>
            </a:endParaRPr>
          </a:p>
        </p:txBody>
      </p:sp>
      <p:sp>
        <p:nvSpPr>
          <p:cNvPr id="38" name="TextBox 37">
            <a:extLst>
              <a:ext uri="{FF2B5EF4-FFF2-40B4-BE49-F238E27FC236}">
                <a16:creationId xmlns:a16="http://schemas.microsoft.com/office/drawing/2014/main" id="{4117AF88-2A6E-46E3-B5CA-3DAF0C3DD91B}"/>
              </a:ext>
            </a:extLst>
          </p:cNvPr>
          <p:cNvSpPr txBox="1"/>
          <p:nvPr/>
        </p:nvSpPr>
        <p:spPr>
          <a:xfrm>
            <a:off x="6695340" y="2205864"/>
            <a:ext cx="2462727" cy="2308324"/>
          </a:xfrm>
          <a:prstGeom prst="rect">
            <a:avLst/>
          </a:prstGeom>
          <a:noFill/>
        </p:spPr>
        <p:txBody>
          <a:bodyPr wrap="square" rtlCol="0">
            <a:spAutoFit/>
          </a:bodyPr>
          <a:lstStyle/>
          <a:p>
            <a:pPr marL="285750" indent="-285750">
              <a:buClr>
                <a:srgbClr val="2A3646"/>
              </a:buClr>
              <a:buFont typeface="Wingdings" panose="05000000000000000000" pitchFamily="2" charset="2"/>
              <a:buChar char="§"/>
            </a:pPr>
            <a:r>
              <a:rPr lang="az-Latn-AZ" sz="2400" dirty="0">
                <a:solidFill>
                  <a:srgbClr val="2A3646"/>
                </a:solidFill>
                <a:latin typeface="Bahnschrift" panose="020B0502040204020203" pitchFamily="34" charset="0"/>
              </a:rPr>
              <a:t>Are taught by</a:t>
            </a:r>
          </a:p>
          <a:p>
            <a:pPr marL="285750" indent="-285750">
              <a:buClr>
                <a:srgbClr val="2A3646"/>
              </a:buClr>
              <a:buFont typeface="Wingdings" panose="05000000000000000000" pitchFamily="2" charset="2"/>
              <a:buChar char="§"/>
            </a:pPr>
            <a:r>
              <a:rPr lang="en-US" sz="2400" dirty="0">
                <a:solidFill>
                  <a:srgbClr val="2A3646"/>
                </a:solidFill>
                <a:latin typeface="Bahnschrift" panose="020B0502040204020203" pitchFamily="34" charset="0"/>
              </a:rPr>
              <a:t>Work for</a:t>
            </a:r>
          </a:p>
          <a:p>
            <a:pPr marL="285750" indent="-285750">
              <a:buClr>
                <a:srgbClr val="2A3646"/>
              </a:buClr>
              <a:buFont typeface="Wingdings" panose="05000000000000000000" pitchFamily="2" charset="2"/>
              <a:buChar char="§"/>
            </a:pPr>
            <a:r>
              <a:rPr lang="en-US" sz="2400" dirty="0">
                <a:solidFill>
                  <a:srgbClr val="2A3646"/>
                </a:solidFill>
                <a:latin typeface="Bahnschrift" panose="020B0502040204020203" pitchFamily="34" charset="0"/>
              </a:rPr>
              <a:t>Work like</a:t>
            </a:r>
          </a:p>
          <a:p>
            <a:pPr marL="285750" indent="-285750">
              <a:buClr>
                <a:srgbClr val="2A3646"/>
              </a:buClr>
              <a:buFont typeface="Wingdings" panose="05000000000000000000" pitchFamily="2" charset="2"/>
              <a:buChar char="§"/>
            </a:pPr>
            <a:r>
              <a:rPr lang="en-US" sz="2400" dirty="0">
                <a:solidFill>
                  <a:srgbClr val="2A3646"/>
                </a:solidFill>
                <a:latin typeface="Bahnschrift" panose="020B0502040204020203" pitchFamily="34" charset="0"/>
              </a:rPr>
              <a:t>Have</a:t>
            </a:r>
          </a:p>
          <a:p>
            <a:pPr marL="285750" indent="-285750">
              <a:buClr>
                <a:srgbClr val="2A3646"/>
              </a:buClr>
              <a:buFont typeface="Wingdings" panose="05000000000000000000" pitchFamily="2" charset="2"/>
              <a:buChar char="§"/>
            </a:pPr>
            <a:r>
              <a:rPr lang="af-ZA" sz="2400" dirty="0">
                <a:solidFill>
                  <a:srgbClr val="2A3646"/>
                </a:solidFill>
                <a:latin typeface="Bahnschrift" panose="020B0502040204020203" pitchFamily="34" charset="0"/>
              </a:rPr>
              <a:t>TimeTable</a:t>
            </a:r>
          </a:p>
          <a:p>
            <a:pPr marL="285750" indent="-285750">
              <a:buClr>
                <a:schemeClr val="bg1"/>
              </a:buClr>
              <a:buFont typeface="Wingdings" panose="05000000000000000000" pitchFamily="2" charset="2"/>
              <a:buChar char="§"/>
            </a:pPr>
            <a:endParaRPr lang="az-Latn-AZ" sz="2400" dirty="0">
              <a:solidFill>
                <a:schemeClr val="bg1"/>
              </a:solidFill>
            </a:endParaRPr>
          </a:p>
        </p:txBody>
      </p:sp>
      <p:sp>
        <p:nvSpPr>
          <p:cNvPr id="39" name="Rectangle: Rounded Corners 38">
            <a:extLst>
              <a:ext uri="{FF2B5EF4-FFF2-40B4-BE49-F238E27FC236}">
                <a16:creationId xmlns:a16="http://schemas.microsoft.com/office/drawing/2014/main" id="{D36706CB-F5F5-41EB-B9E9-86901EF7D7C2}"/>
              </a:ext>
            </a:extLst>
          </p:cNvPr>
          <p:cNvSpPr/>
          <p:nvPr/>
        </p:nvSpPr>
        <p:spPr>
          <a:xfrm>
            <a:off x="2335238" y="5451231"/>
            <a:ext cx="7521526" cy="668215"/>
          </a:xfrm>
          <a:prstGeom prst="roundRect">
            <a:avLst>
              <a:gd name="adj" fmla="val 50000"/>
            </a:avLst>
          </a:prstGeom>
          <a:solidFill>
            <a:srgbClr val="3D4E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Connector 39">
            <a:extLst>
              <a:ext uri="{FF2B5EF4-FFF2-40B4-BE49-F238E27FC236}">
                <a16:creationId xmlns:a16="http://schemas.microsoft.com/office/drawing/2014/main" id="{2FB20682-6658-47EF-9607-8F07D9FFFB63}"/>
              </a:ext>
            </a:extLst>
          </p:cNvPr>
          <p:cNvSpPr/>
          <p:nvPr/>
        </p:nvSpPr>
        <p:spPr>
          <a:xfrm>
            <a:off x="3492014" y="5437163"/>
            <a:ext cx="787791" cy="682283"/>
          </a:xfrm>
          <a:prstGeom prst="flowChartConnector">
            <a:avLst/>
          </a:prstGeom>
          <a:solidFill>
            <a:srgbClr val="86CFE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8342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A3646"/>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AF108D4E-0501-4CEF-886F-E2439975F98F}"/>
              </a:ext>
            </a:extLst>
          </p:cNvPr>
          <p:cNvSpPr/>
          <p:nvPr/>
        </p:nvSpPr>
        <p:spPr>
          <a:xfrm>
            <a:off x="2335238" y="1406769"/>
            <a:ext cx="3649984" cy="3814192"/>
          </a:xfrm>
          <a:prstGeom prst="roundRect">
            <a:avLst/>
          </a:prstGeom>
          <a:solidFill>
            <a:srgbClr val="3D4E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937CA7F5-0E80-43DD-BB48-081E1ABCED2E}"/>
              </a:ext>
            </a:extLst>
          </p:cNvPr>
          <p:cNvSpPr txBox="1"/>
          <p:nvPr/>
        </p:nvSpPr>
        <p:spPr>
          <a:xfrm>
            <a:off x="2823799" y="1513929"/>
            <a:ext cx="2672861"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z-Latn-AZ" sz="3200" b="0" i="0" u="none" strike="noStrike" kern="1200" cap="none" spc="0" normalizeH="0" baseline="0" noProof="0" dirty="0">
                <a:ln>
                  <a:noFill/>
                </a:ln>
                <a:solidFill>
                  <a:srgbClr val="2A3646"/>
                </a:solidFill>
                <a:effectLst/>
                <a:uLnTx/>
                <a:uFillTx/>
                <a:latin typeface="Bahnschrift" panose="020B0502040204020203" pitchFamily="34" charset="0"/>
              </a:rPr>
              <a:t>Entities</a:t>
            </a:r>
            <a:endParaRPr kumimoji="0" lang="en-US" sz="2400" b="0" i="0" u="none" strike="noStrike" kern="1200" cap="none" spc="0" normalizeH="0" baseline="0" noProof="0" dirty="0">
              <a:ln>
                <a:noFill/>
              </a:ln>
              <a:solidFill>
                <a:srgbClr val="2A3646"/>
              </a:solidFill>
              <a:effectLst/>
              <a:uLnTx/>
              <a:uFillTx/>
              <a:latin typeface="Bahnschrift" panose="020B0502040204020203" pitchFamily="34" charset="0"/>
            </a:endParaRPr>
          </a:p>
        </p:txBody>
      </p:sp>
      <p:sp>
        <p:nvSpPr>
          <p:cNvPr id="8" name="TextBox 7">
            <a:extLst>
              <a:ext uri="{FF2B5EF4-FFF2-40B4-BE49-F238E27FC236}">
                <a16:creationId xmlns:a16="http://schemas.microsoft.com/office/drawing/2014/main" id="{F7D1E8C5-C69E-4BF3-9581-B123A821D8D2}"/>
              </a:ext>
            </a:extLst>
          </p:cNvPr>
          <p:cNvSpPr txBox="1"/>
          <p:nvPr/>
        </p:nvSpPr>
        <p:spPr>
          <a:xfrm>
            <a:off x="2823799" y="2098704"/>
            <a:ext cx="2335375" cy="3046988"/>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
                <a:srgbClr val="2A3646"/>
              </a:buClr>
              <a:buSzTx/>
              <a:buFont typeface="Wingdings" panose="05000000000000000000" pitchFamily="2" charset="2"/>
              <a:buChar char="§"/>
              <a:tabLst/>
              <a:defRPr/>
            </a:pPr>
            <a:r>
              <a:rPr kumimoji="0" lang="az-Latn-AZ" sz="2400" b="0" i="0" u="none" strike="noStrike" kern="1200" cap="none" spc="0" normalizeH="0" baseline="0" noProof="0" dirty="0">
                <a:ln>
                  <a:noFill/>
                </a:ln>
                <a:solidFill>
                  <a:srgbClr val="2A3646"/>
                </a:solidFill>
                <a:effectLst/>
                <a:uLnTx/>
                <a:uFillTx/>
                <a:latin typeface="Bahnschrift" panose="020B0502040204020203" pitchFamily="34" charset="0"/>
              </a:rPr>
              <a:t>Teachers</a:t>
            </a:r>
          </a:p>
          <a:p>
            <a:pPr marL="285750" marR="0" lvl="0" indent="-285750" algn="l" defTabSz="457200" rtl="0" eaLnBrk="1" fontAlgn="auto" latinLnBrk="0" hangingPunct="1">
              <a:lnSpc>
                <a:spcPct val="100000"/>
              </a:lnSpc>
              <a:spcBef>
                <a:spcPts val="0"/>
              </a:spcBef>
              <a:spcAft>
                <a:spcPts val="0"/>
              </a:spcAft>
              <a:buClr>
                <a:srgbClr val="2A3646"/>
              </a:buClr>
              <a:buSzTx/>
              <a:buFont typeface="Wingdings" panose="05000000000000000000" pitchFamily="2" charset="2"/>
              <a:buChar char="§"/>
              <a:tabLst/>
              <a:defRPr/>
            </a:pPr>
            <a:r>
              <a:rPr kumimoji="0" lang="az-Latn-AZ" sz="2400" b="0" i="0" u="none" strike="noStrike" kern="1200" cap="none" spc="0" normalizeH="0" baseline="0" noProof="0" dirty="0">
                <a:ln>
                  <a:noFill/>
                </a:ln>
                <a:solidFill>
                  <a:srgbClr val="2A3646"/>
                </a:solidFill>
                <a:effectLst/>
                <a:uLnTx/>
                <a:uFillTx/>
                <a:latin typeface="Bahnschrift" panose="020B0502040204020203" pitchFamily="34" charset="0"/>
              </a:rPr>
              <a:t>Subjects</a:t>
            </a:r>
          </a:p>
          <a:p>
            <a:pPr marL="285750" marR="0" lvl="0" indent="-285750" algn="l" defTabSz="457200" rtl="0" eaLnBrk="1" fontAlgn="auto" latinLnBrk="0" hangingPunct="1">
              <a:lnSpc>
                <a:spcPct val="100000"/>
              </a:lnSpc>
              <a:spcBef>
                <a:spcPts val="0"/>
              </a:spcBef>
              <a:spcAft>
                <a:spcPts val="0"/>
              </a:spcAft>
              <a:buClr>
                <a:srgbClr val="2A3646"/>
              </a:buClr>
              <a:buSzTx/>
              <a:buFont typeface="Wingdings" panose="05000000000000000000" pitchFamily="2" charset="2"/>
              <a:buChar char="§"/>
              <a:tabLst/>
              <a:defRPr/>
            </a:pPr>
            <a:r>
              <a:rPr kumimoji="0" lang="az-Latn-AZ" sz="2400" b="0" i="0" u="none" strike="noStrike" kern="1200" cap="none" spc="0" normalizeH="0" baseline="0" noProof="0" dirty="0">
                <a:ln>
                  <a:noFill/>
                </a:ln>
                <a:solidFill>
                  <a:srgbClr val="2A3646"/>
                </a:solidFill>
                <a:effectLst/>
                <a:uLnTx/>
                <a:uFillTx/>
                <a:latin typeface="Bahnschrift" panose="020B0502040204020203" pitchFamily="34" charset="0"/>
              </a:rPr>
              <a:t>Departments</a:t>
            </a:r>
          </a:p>
          <a:p>
            <a:pPr marL="285750" marR="0" lvl="0" indent="-285750" algn="l" defTabSz="457200" rtl="0" eaLnBrk="1" fontAlgn="auto" latinLnBrk="0" hangingPunct="1">
              <a:lnSpc>
                <a:spcPct val="100000"/>
              </a:lnSpc>
              <a:spcBef>
                <a:spcPts val="0"/>
              </a:spcBef>
              <a:spcAft>
                <a:spcPts val="0"/>
              </a:spcAft>
              <a:buClr>
                <a:srgbClr val="2A3646"/>
              </a:buClr>
              <a:buSzTx/>
              <a:buFont typeface="Wingdings" panose="05000000000000000000" pitchFamily="2" charset="2"/>
              <a:buChar char="§"/>
              <a:tabLst/>
              <a:defRPr/>
            </a:pPr>
            <a:r>
              <a:rPr kumimoji="0" lang="az-Latn-AZ" sz="2400" b="0" i="0" u="none" strike="noStrike" kern="1200" cap="none" spc="0" normalizeH="0" baseline="0" noProof="0" dirty="0">
                <a:ln>
                  <a:noFill/>
                </a:ln>
                <a:solidFill>
                  <a:srgbClr val="2A3646"/>
                </a:solidFill>
                <a:effectLst/>
                <a:uLnTx/>
                <a:uFillTx/>
                <a:latin typeface="Bahnschrift" panose="020B0502040204020203" pitchFamily="34" charset="0"/>
              </a:rPr>
              <a:t>Tperiods</a:t>
            </a:r>
          </a:p>
          <a:p>
            <a:pPr marL="285750" marR="0" lvl="0" indent="-285750" algn="l" defTabSz="457200" rtl="0" eaLnBrk="1" fontAlgn="auto" latinLnBrk="0" hangingPunct="1">
              <a:lnSpc>
                <a:spcPct val="100000"/>
              </a:lnSpc>
              <a:spcBef>
                <a:spcPts val="0"/>
              </a:spcBef>
              <a:spcAft>
                <a:spcPts val="0"/>
              </a:spcAft>
              <a:buClr>
                <a:srgbClr val="2A3646"/>
              </a:buClr>
              <a:buSzTx/>
              <a:buFont typeface="Wingdings" panose="05000000000000000000" pitchFamily="2" charset="2"/>
              <a:buChar char="§"/>
              <a:tabLst/>
              <a:defRPr/>
            </a:pPr>
            <a:r>
              <a:rPr kumimoji="0" lang="az-Latn-AZ" sz="2400" b="0" i="0" u="none" strike="noStrike" kern="1200" cap="none" spc="0" normalizeH="0" baseline="0" noProof="0" dirty="0">
                <a:ln>
                  <a:noFill/>
                </a:ln>
                <a:solidFill>
                  <a:srgbClr val="2A3646"/>
                </a:solidFill>
                <a:effectLst/>
                <a:uLnTx/>
                <a:uFillTx/>
                <a:latin typeface="Bahnschrift" panose="020B0502040204020203" pitchFamily="34" charset="0"/>
              </a:rPr>
              <a:t>Tdays</a:t>
            </a:r>
          </a:p>
          <a:p>
            <a:pPr marL="285750" marR="0" lvl="0" indent="-285750" algn="l" defTabSz="457200" rtl="0" eaLnBrk="1" fontAlgn="auto" latinLnBrk="0" hangingPunct="1">
              <a:lnSpc>
                <a:spcPct val="100000"/>
              </a:lnSpc>
              <a:spcBef>
                <a:spcPts val="0"/>
              </a:spcBef>
              <a:spcAft>
                <a:spcPts val="0"/>
              </a:spcAft>
              <a:buClr>
                <a:srgbClr val="2A3646"/>
              </a:buClr>
              <a:buSzTx/>
              <a:buFont typeface="Wingdings" panose="05000000000000000000" pitchFamily="2" charset="2"/>
              <a:buChar char="§"/>
              <a:tabLst/>
              <a:defRPr/>
            </a:pPr>
            <a:r>
              <a:rPr kumimoji="0" lang="az-Latn-AZ" sz="2400" b="0" i="0" u="none" strike="noStrike" kern="1200" cap="none" spc="0" normalizeH="0" baseline="0" noProof="0" dirty="0">
                <a:ln>
                  <a:noFill/>
                </a:ln>
                <a:solidFill>
                  <a:srgbClr val="2A3646"/>
                </a:solidFill>
                <a:effectLst/>
                <a:uLnTx/>
                <a:uFillTx/>
                <a:latin typeface="Bahnschrift" panose="020B0502040204020203" pitchFamily="34" charset="0"/>
              </a:rPr>
              <a:t>Rooms</a:t>
            </a:r>
          </a:p>
          <a:p>
            <a:pPr marL="285750" marR="0" lvl="0" indent="-285750" algn="l" defTabSz="457200" rtl="0" eaLnBrk="1" fontAlgn="auto" latinLnBrk="0" hangingPunct="1">
              <a:lnSpc>
                <a:spcPct val="100000"/>
              </a:lnSpc>
              <a:spcBef>
                <a:spcPts val="0"/>
              </a:spcBef>
              <a:spcAft>
                <a:spcPts val="0"/>
              </a:spcAft>
              <a:buClr>
                <a:srgbClr val="2A3646"/>
              </a:buClr>
              <a:buSzTx/>
              <a:buFont typeface="Wingdings" panose="05000000000000000000" pitchFamily="2" charset="2"/>
              <a:buChar char="§"/>
              <a:tabLst/>
              <a:defRPr/>
            </a:pPr>
            <a:r>
              <a:rPr kumimoji="0" lang="az-Latn-AZ" sz="2400" b="0" i="0" u="none" strike="noStrike" kern="1200" cap="none" spc="0" normalizeH="0" baseline="0" noProof="0" dirty="0">
                <a:ln>
                  <a:noFill/>
                </a:ln>
                <a:solidFill>
                  <a:srgbClr val="2A3646"/>
                </a:solidFill>
                <a:effectLst/>
                <a:uLnTx/>
                <a:uFillTx/>
                <a:latin typeface="Bahnschrift" panose="020B0502040204020203" pitchFamily="34" charset="0"/>
              </a:rPr>
              <a:t>Classes</a:t>
            </a:r>
          </a:p>
          <a:p>
            <a:pPr marL="285750" marR="0" lvl="0" indent="-285750" algn="l" defTabSz="457200" rtl="0" eaLnBrk="1" fontAlgn="auto" latinLnBrk="0" hangingPunct="1">
              <a:lnSpc>
                <a:spcPct val="100000"/>
              </a:lnSpc>
              <a:spcBef>
                <a:spcPts val="0"/>
              </a:spcBef>
              <a:spcAft>
                <a:spcPts val="0"/>
              </a:spcAft>
              <a:buClr>
                <a:srgbClr val="2A3646"/>
              </a:buClr>
              <a:buSzTx/>
              <a:buFont typeface="Wingdings" panose="05000000000000000000" pitchFamily="2" charset="2"/>
              <a:buChar char="§"/>
              <a:tabLst/>
              <a:defRPr/>
            </a:pPr>
            <a:r>
              <a:rPr kumimoji="0" lang="az-Latn-AZ" sz="2400" b="0" i="0" u="none" strike="noStrike" kern="1200" cap="none" spc="0" normalizeH="0" baseline="0" noProof="0" dirty="0">
                <a:ln>
                  <a:noFill/>
                </a:ln>
                <a:solidFill>
                  <a:srgbClr val="2A3646"/>
                </a:solidFill>
                <a:effectLst/>
                <a:uLnTx/>
                <a:uFillTx/>
                <a:latin typeface="Bahnschrift" panose="020B0502040204020203" pitchFamily="34" charset="0"/>
              </a:rPr>
              <a:t>Tutors</a:t>
            </a:r>
          </a:p>
        </p:txBody>
      </p:sp>
      <p:sp>
        <p:nvSpPr>
          <p:cNvPr id="36" name="Rectangle: Rounded Corners 35">
            <a:extLst>
              <a:ext uri="{FF2B5EF4-FFF2-40B4-BE49-F238E27FC236}">
                <a16:creationId xmlns:a16="http://schemas.microsoft.com/office/drawing/2014/main" id="{0D268F34-2E67-441D-8C90-22A18EE23717}"/>
              </a:ext>
            </a:extLst>
          </p:cNvPr>
          <p:cNvSpPr/>
          <p:nvPr/>
        </p:nvSpPr>
        <p:spPr>
          <a:xfrm>
            <a:off x="6206780" y="1406769"/>
            <a:ext cx="3649984" cy="3814192"/>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30B7A8F6-07ED-4FF6-B522-E24B0D310377}"/>
              </a:ext>
            </a:extLst>
          </p:cNvPr>
          <p:cNvSpPr txBox="1"/>
          <p:nvPr/>
        </p:nvSpPr>
        <p:spPr>
          <a:xfrm>
            <a:off x="6695340" y="1513929"/>
            <a:ext cx="2672861"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az-Latn-AZ" sz="3200" b="0" i="0" u="none" strike="noStrike" kern="1200" cap="none" spc="0" normalizeH="0" baseline="0" noProof="0" dirty="0">
                <a:ln>
                  <a:noFill/>
                </a:ln>
                <a:solidFill>
                  <a:schemeClr val="bg1"/>
                </a:solidFill>
                <a:effectLst/>
                <a:uLnTx/>
                <a:uFillTx/>
                <a:latin typeface="Bahnschrift" panose="020B0502040204020203" pitchFamily="34" charset="0"/>
              </a:rPr>
              <a:t>Relations</a:t>
            </a:r>
            <a:endParaRPr kumimoji="0" lang="en-US" sz="2400" b="0" i="0" u="none" strike="noStrike" kern="1200" cap="none" spc="0" normalizeH="0" baseline="0" noProof="0" dirty="0">
              <a:ln>
                <a:noFill/>
              </a:ln>
              <a:solidFill>
                <a:schemeClr val="bg1"/>
              </a:solidFill>
              <a:effectLst/>
              <a:uLnTx/>
              <a:uFillTx/>
              <a:latin typeface="Bahnschrift" panose="020B0502040204020203" pitchFamily="34" charset="0"/>
            </a:endParaRPr>
          </a:p>
        </p:txBody>
      </p:sp>
      <p:sp>
        <p:nvSpPr>
          <p:cNvPr id="38" name="TextBox 37">
            <a:extLst>
              <a:ext uri="{FF2B5EF4-FFF2-40B4-BE49-F238E27FC236}">
                <a16:creationId xmlns:a16="http://schemas.microsoft.com/office/drawing/2014/main" id="{4117AF88-2A6E-46E3-B5CA-3DAF0C3DD91B}"/>
              </a:ext>
            </a:extLst>
          </p:cNvPr>
          <p:cNvSpPr txBox="1"/>
          <p:nvPr/>
        </p:nvSpPr>
        <p:spPr>
          <a:xfrm>
            <a:off x="6695340" y="2205864"/>
            <a:ext cx="2462727" cy="2308324"/>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
                <a:schemeClr val="bg1"/>
              </a:buClr>
              <a:buSzTx/>
              <a:buFont typeface="Wingdings" panose="05000000000000000000" pitchFamily="2" charset="2"/>
              <a:buChar char="§"/>
              <a:tabLst/>
              <a:defRPr/>
            </a:pPr>
            <a:r>
              <a:rPr kumimoji="0" lang="az-Latn-AZ" sz="2400" b="0" i="0" u="none" strike="noStrike" kern="1200" cap="none" spc="0" normalizeH="0" baseline="0" noProof="0" dirty="0">
                <a:ln>
                  <a:noFill/>
                </a:ln>
                <a:solidFill>
                  <a:schemeClr val="bg1"/>
                </a:solidFill>
                <a:effectLst/>
                <a:uLnTx/>
                <a:uFillTx/>
                <a:latin typeface="Bahnschrift" panose="020B0502040204020203" pitchFamily="34" charset="0"/>
              </a:rPr>
              <a:t>Are taught by</a:t>
            </a:r>
          </a:p>
          <a:p>
            <a:pPr marL="285750" marR="0" lvl="0" indent="-285750" algn="l" defTabSz="457200" rtl="0" eaLnBrk="1" fontAlgn="auto" latinLnBrk="0" hangingPunct="1">
              <a:lnSpc>
                <a:spcPct val="100000"/>
              </a:lnSpc>
              <a:spcBef>
                <a:spcPts val="0"/>
              </a:spcBef>
              <a:spcAft>
                <a:spcPts val="0"/>
              </a:spcAft>
              <a:buClr>
                <a:schemeClr val="bg1"/>
              </a:buClr>
              <a:buSzTx/>
              <a:buFont typeface="Wingdings" panose="05000000000000000000" pitchFamily="2" charset="2"/>
              <a:buChar char="§"/>
              <a:tabLst/>
              <a:defRPr/>
            </a:pPr>
            <a:r>
              <a:rPr kumimoji="0" lang="en-US" sz="2400" b="0" i="0" u="none" strike="noStrike" kern="1200" cap="none" spc="0" normalizeH="0" baseline="0" noProof="0" dirty="0">
                <a:ln>
                  <a:noFill/>
                </a:ln>
                <a:solidFill>
                  <a:schemeClr val="bg1"/>
                </a:solidFill>
                <a:effectLst/>
                <a:uLnTx/>
                <a:uFillTx/>
                <a:latin typeface="Bahnschrift" panose="020B0502040204020203" pitchFamily="34" charset="0"/>
              </a:rPr>
              <a:t>Work for</a:t>
            </a:r>
          </a:p>
          <a:p>
            <a:pPr marL="285750" marR="0" lvl="0" indent="-285750" algn="l" defTabSz="457200" rtl="0" eaLnBrk="1" fontAlgn="auto" latinLnBrk="0" hangingPunct="1">
              <a:lnSpc>
                <a:spcPct val="100000"/>
              </a:lnSpc>
              <a:spcBef>
                <a:spcPts val="0"/>
              </a:spcBef>
              <a:spcAft>
                <a:spcPts val="0"/>
              </a:spcAft>
              <a:buClr>
                <a:schemeClr val="bg1"/>
              </a:buClr>
              <a:buSzTx/>
              <a:buFont typeface="Wingdings" panose="05000000000000000000" pitchFamily="2" charset="2"/>
              <a:buChar char="§"/>
              <a:tabLst/>
              <a:defRPr/>
            </a:pPr>
            <a:r>
              <a:rPr kumimoji="0" lang="en-US" sz="2400" b="0" i="0" u="none" strike="noStrike" kern="1200" cap="none" spc="0" normalizeH="0" baseline="0" noProof="0" dirty="0">
                <a:ln>
                  <a:noFill/>
                </a:ln>
                <a:solidFill>
                  <a:schemeClr val="bg1"/>
                </a:solidFill>
                <a:effectLst/>
                <a:uLnTx/>
                <a:uFillTx/>
                <a:latin typeface="Bahnschrift" panose="020B0502040204020203" pitchFamily="34" charset="0"/>
              </a:rPr>
              <a:t>Work like</a:t>
            </a:r>
          </a:p>
          <a:p>
            <a:pPr marL="285750" marR="0" lvl="0" indent="-285750" algn="l" defTabSz="457200" rtl="0" eaLnBrk="1" fontAlgn="auto" latinLnBrk="0" hangingPunct="1">
              <a:lnSpc>
                <a:spcPct val="100000"/>
              </a:lnSpc>
              <a:spcBef>
                <a:spcPts val="0"/>
              </a:spcBef>
              <a:spcAft>
                <a:spcPts val="0"/>
              </a:spcAft>
              <a:buClr>
                <a:schemeClr val="bg1"/>
              </a:buClr>
              <a:buSzTx/>
              <a:buFont typeface="Wingdings" panose="05000000000000000000" pitchFamily="2" charset="2"/>
              <a:buChar char="§"/>
              <a:tabLst/>
              <a:defRPr/>
            </a:pPr>
            <a:r>
              <a:rPr kumimoji="0" lang="en-US" sz="2400" b="0" i="0" u="none" strike="noStrike" kern="1200" cap="none" spc="0" normalizeH="0" baseline="0" noProof="0" dirty="0">
                <a:ln>
                  <a:noFill/>
                </a:ln>
                <a:solidFill>
                  <a:schemeClr val="bg1"/>
                </a:solidFill>
                <a:effectLst/>
                <a:uLnTx/>
                <a:uFillTx/>
                <a:latin typeface="Bahnschrift" panose="020B0502040204020203" pitchFamily="34" charset="0"/>
              </a:rPr>
              <a:t>Have</a:t>
            </a:r>
          </a:p>
          <a:p>
            <a:pPr marL="285750" marR="0" lvl="0" indent="-285750" algn="l" defTabSz="457200" rtl="0" eaLnBrk="1" fontAlgn="auto" latinLnBrk="0" hangingPunct="1">
              <a:lnSpc>
                <a:spcPct val="100000"/>
              </a:lnSpc>
              <a:spcBef>
                <a:spcPts val="0"/>
              </a:spcBef>
              <a:spcAft>
                <a:spcPts val="0"/>
              </a:spcAft>
              <a:buClr>
                <a:schemeClr val="bg1"/>
              </a:buClr>
              <a:buSzTx/>
              <a:buFont typeface="Wingdings" panose="05000000000000000000" pitchFamily="2" charset="2"/>
              <a:buChar char="§"/>
              <a:tabLst/>
              <a:defRPr/>
            </a:pPr>
            <a:r>
              <a:rPr kumimoji="0" lang="af-ZA" sz="2400" b="0" i="0" u="none" strike="noStrike" kern="1200" cap="none" spc="0" normalizeH="0" baseline="0" noProof="0" dirty="0">
                <a:ln>
                  <a:noFill/>
                </a:ln>
                <a:solidFill>
                  <a:schemeClr val="bg1"/>
                </a:solidFill>
                <a:effectLst/>
                <a:uLnTx/>
                <a:uFillTx/>
                <a:latin typeface="Bahnschrift" panose="020B0502040204020203" pitchFamily="34" charset="0"/>
              </a:rPr>
              <a:t>TimeTable</a:t>
            </a:r>
          </a:p>
          <a:p>
            <a:pPr marL="285750" marR="0" lvl="0" indent="-285750" algn="l" defTabSz="4572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endParaRPr kumimoji="0" lang="az-Latn-AZ"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Rectangle: Rounded Corners 38">
            <a:extLst>
              <a:ext uri="{FF2B5EF4-FFF2-40B4-BE49-F238E27FC236}">
                <a16:creationId xmlns:a16="http://schemas.microsoft.com/office/drawing/2014/main" id="{D36706CB-F5F5-41EB-B9E9-86901EF7D7C2}"/>
              </a:ext>
            </a:extLst>
          </p:cNvPr>
          <p:cNvSpPr/>
          <p:nvPr/>
        </p:nvSpPr>
        <p:spPr>
          <a:xfrm>
            <a:off x="2335238" y="5451231"/>
            <a:ext cx="7521526" cy="668215"/>
          </a:xfrm>
          <a:prstGeom prst="roundRect">
            <a:avLst>
              <a:gd name="adj" fmla="val 50000"/>
            </a:avLst>
          </a:prstGeom>
          <a:solidFill>
            <a:srgbClr val="3D4E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Flowchart: Connector 39">
            <a:extLst>
              <a:ext uri="{FF2B5EF4-FFF2-40B4-BE49-F238E27FC236}">
                <a16:creationId xmlns:a16="http://schemas.microsoft.com/office/drawing/2014/main" id="{2FB20682-6658-47EF-9607-8F07D9FFFB63}"/>
              </a:ext>
            </a:extLst>
          </p:cNvPr>
          <p:cNvSpPr/>
          <p:nvPr/>
        </p:nvSpPr>
        <p:spPr>
          <a:xfrm>
            <a:off x="7532807" y="5451231"/>
            <a:ext cx="787791" cy="682283"/>
          </a:xfrm>
          <a:prstGeom prst="flowChartConnector">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304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A3646"/>
        </a:solidFill>
        <a:effectLst/>
      </p:bgPr>
    </p:bg>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38F06735-FD23-4CC2-BAD0-8D3BEA81459A}"/>
              </a:ext>
            </a:extLst>
          </p:cNvPr>
          <p:cNvSpPr/>
          <p:nvPr/>
        </p:nvSpPr>
        <p:spPr>
          <a:xfrm>
            <a:off x="400929" y="1849008"/>
            <a:ext cx="2391507" cy="39530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C74EAB26-F367-40F3-873C-FC8A81ED7FB5}"/>
              </a:ext>
            </a:extLst>
          </p:cNvPr>
          <p:cNvSpPr txBox="1"/>
          <p:nvPr/>
        </p:nvSpPr>
        <p:spPr>
          <a:xfrm>
            <a:off x="0" y="815926"/>
            <a:ext cx="12191999"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Bookman Old Style" panose="02050604050505020204" pitchFamily="18" charset="0"/>
                <a:ea typeface="+mn-ea"/>
                <a:cs typeface="+mn-cs"/>
              </a:rPr>
              <a:t>Attributes</a:t>
            </a:r>
          </a:p>
        </p:txBody>
      </p:sp>
      <p:sp>
        <p:nvSpPr>
          <p:cNvPr id="9" name="TextBox 8">
            <a:extLst>
              <a:ext uri="{FF2B5EF4-FFF2-40B4-BE49-F238E27FC236}">
                <a16:creationId xmlns:a16="http://schemas.microsoft.com/office/drawing/2014/main" id="{B73B47C5-38E1-478C-B587-7A9F94F3C3A2}"/>
              </a:ext>
            </a:extLst>
          </p:cNvPr>
          <p:cNvSpPr txBox="1"/>
          <p:nvPr/>
        </p:nvSpPr>
        <p:spPr>
          <a:xfrm>
            <a:off x="400932" y="2295603"/>
            <a:ext cx="239150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A3646"/>
                </a:solidFill>
                <a:effectLst/>
                <a:uLnTx/>
                <a:uFillTx/>
                <a:latin typeface="Bahnschrift" panose="020B0502040204020203" pitchFamily="34" charset="0"/>
                <a:ea typeface="+mn-ea"/>
                <a:cs typeface="+mn-cs"/>
              </a:rPr>
              <a:t>For teachers</a:t>
            </a:r>
          </a:p>
        </p:txBody>
      </p:sp>
      <p:sp>
        <p:nvSpPr>
          <p:cNvPr id="10" name="TextBox 9">
            <a:extLst>
              <a:ext uri="{FF2B5EF4-FFF2-40B4-BE49-F238E27FC236}">
                <a16:creationId xmlns:a16="http://schemas.microsoft.com/office/drawing/2014/main" id="{8A4499C6-A7BA-4126-9962-9DD1AB32D0D0}"/>
              </a:ext>
            </a:extLst>
          </p:cNvPr>
          <p:cNvSpPr txBox="1"/>
          <p:nvPr/>
        </p:nvSpPr>
        <p:spPr>
          <a:xfrm>
            <a:off x="654149" y="2902189"/>
            <a:ext cx="1885071" cy="2031325"/>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
                <a:srgbClr val="2A3646"/>
              </a:buClr>
              <a:buSzTx/>
              <a:buFont typeface="Wingdings" panose="05000000000000000000" pitchFamily="2" charset="2"/>
              <a:buChar char="§"/>
              <a:tabLst/>
              <a:defRPr/>
            </a:pPr>
            <a:r>
              <a:rPr kumimoji="0" lang="af-ZA" sz="1800" b="0" i="0" u="none" strike="noStrike" kern="1200" cap="none" spc="0" normalizeH="0" baseline="0" noProof="0" dirty="0">
                <a:ln>
                  <a:noFill/>
                </a:ln>
                <a:solidFill>
                  <a:srgbClr val="2A3646"/>
                </a:solidFill>
                <a:effectLst/>
                <a:uLnTx/>
                <a:uFillTx/>
                <a:latin typeface="Bookman Old Style" panose="02050604050505020204" pitchFamily="18" charset="0"/>
              </a:rPr>
              <a:t>Teacher_ID</a:t>
            </a:r>
          </a:p>
          <a:p>
            <a:pPr marL="285750" marR="0" lvl="0" indent="-285750" algn="l" defTabSz="457200" rtl="0" eaLnBrk="1" fontAlgn="auto" latinLnBrk="0" hangingPunct="1">
              <a:lnSpc>
                <a:spcPct val="100000"/>
              </a:lnSpc>
              <a:spcBef>
                <a:spcPts val="0"/>
              </a:spcBef>
              <a:spcAft>
                <a:spcPts val="0"/>
              </a:spcAft>
              <a:buClr>
                <a:srgbClr val="2A3646"/>
              </a:buClr>
              <a:buSzTx/>
              <a:buFont typeface="Wingdings" panose="05000000000000000000" pitchFamily="2" charset="2"/>
              <a:buChar char="§"/>
              <a:tabLst/>
              <a:defRPr/>
            </a:pPr>
            <a:r>
              <a:rPr kumimoji="0" lang="af-ZA" sz="1800" b="0" i="0" u="none" strike="noStrike" kern="1200" cap="none" spc="0" normalizeH="0" baseline="0" noProof="0" dirty="0">
                <a:ln>
                  <a:noFill/>
                </a:ln>
                <a:solidFill>
                  <a:srgbClr val="2A3646"/>
                </a:solidFill>
                <a:effectLst/>
                <a:uLnTx/>
                <a:uFillTx/>
                <a:latin typeface="Bookman Old Style" panose="02050604050505020204" pitchFamily="18" charset="0"/>
              </a:rPr>
              <a:t>T_Fname</a:t>
            </a:r>
          </a:p>
          <a:p>
            <a:pPr marL="285750" marR="0" lvl="0" indent="-285750" algn="l" defTabSz="457200" rtl="0" eaLnBrk="1" fontAlgn="auto" latinLnBrk="0" hangingPunct="1">
              <a:lnSpc>
                <a:spcPct val="100000"/>
              </a:lnSpc>
              <a:spcBef>
                <a:spcPts val="0"/>
              </a:spcBef>
              <a:spcAft>
                <a:spcPts val="0"/>
              </a:spcAft>
              <a:buClr>
                <a:srgbClr val="2A3646"/>
              </a:buClr>
              <a:buSzTx/>
              <a:buFont typeface="Wingdings" panose="05000000000000000000" pitchFamily="2" charset="2"/>
              <a:buChar char="§"/>
              <a:tabLst/>
              <a:defRPr/>
            </a:pPr>
            <a:r>
              <a:rPr kumimoji="0" lang="af-ZA" sz="1800" b="0" i="0" u="none" strike="noStrike" kern="1200" cap="none" spc="0" normalizeH="0" baseline="0" noProof="0" dirty="0">
                <a:ln>
                  <a:noFill/>
                </a:ln>
                <a:solidFill>
                  <a:srgbClr val="2A3646"/>
                </a:solidFill>
                <a:effectLst/>
                <a:uLnTx/>
                <a:uFillTx/>
                <a:latin typeface="Bookman Old Style" panose="02050604050505020204" pitchFamily="18" charset="0"/>
              </a:rPr>
              <a:t>T_Lname</a:t>
            </a:r>
          </a:p>
          <a:p>
            <a:pPr marL="285750" marR="0" lvl="0" indent="-285750" algn="l" defTabSz="457200" rtl="0" eaLnBrk="1" fontAlgn="auto" latinLnBrk="0" hangingPunct="1">
              <a:lnSpc>
                <a:spcPct val="100000"/>
              </a:lnSpc>
              <a:spcBef>
                <a:spcPts val="0"/>
              </a:spcBef>
              <a:spcAft>
                <a:spcPts val="0"/>
              </a:spcAft>
              <a:buClr>
                <a:srgbClr val="2A3646"/>
              </a:buClr>
              <a:buSzTx/>
              <a:buFont typeface="Wingdings" panose="05000000000000000000" pitchFamily="2" charset="2"/>
              <a:buChar char="§"/>
              <a:tabLst/>
              <a:defRPr/>
            </a:pPr>
            <a:r>
              <a:rPr kumimoji="0" lang="af-ZA" sz="1800" b="0" i="0" u="none" strike="noStrike" kern="1200" cap="none" spc="0" normalizeH="0" baseline="0" noProof="0" dirty="0">
                <a:ln>
                  <a:noFill/>
                </a:ln>
                <a:solidFill>
                  <a:srgbClr val="2A3646"/>
                </a:solidFill>
                <a:effectLst/>
                <a:uLnTx/>
                <a:uFillTx/>
                <a:latin typeface="Bookman Old Style" panose="02050604050505020204" pitchFamily="18" charset="0"/>
              </a:rPr>
              <a:t>Email</a:t>
            </a:r>
          </a:p>
          <a:p>
            <a:pPr marL="285750" marR="0" lvl="0" indent="-285750" algn="l" defTabSz="457200" rtl="0" eaLnBrk="1" fontAlgn="auto" latinLnBrk="0" hangingPunct="1">
              <a:lnSpc>
                <a:spcPct val="100000"/>
              </a:lnSpc>
              <a:spcBef>
                <a:spcPts val="0"/>
              </a:spcBef>
              <a:spcAft>
                <a:spcPts val="0"/>
              </a:spcAft>
              <a:buClr>
                <a:srgbClr val="2A3646"/>
              </a:buClr>
              <a:buSzTx/>
              <a:buFont typeface="Wingdings" panose="05000000000000000000" pitchFamily="2" charset="2"/>
              <a:buChar char="§"/>
              <a:tabLst/>
              <a:defRPr/>
            </a:pPr>
            <a:r>
              <a:rPr kumimoji="0" lang="af-ZA" sz="1800" b="0" i="0" u="none" strike="noStrike" kern="1200" cap="none" spc="0" normalizeH="0" baseline="0" noProof="0" dirty="0">
                <a:ln>
                  <a:noFill/>
                </a:ln>
                <a:solidFill>
                  <a:srgbClr val="2A3646"/>
                </a:solidFill>
                <a:effectLst/>
                <a:uLnTx/>
                <a:uFillTx/>
                <a:latin typeface="Bookman Old Style" panose="02050604050505020204" pitchFamily="18" charset="0"/>
              </a:rPr>
              <a:t>Phone</a:t>
            </a:r>
          </a:p>
          <a:p>
            <a:pPr marL="285750" marR="0" lvl="0" indent="-285750" algn="l" defTabSz="457200" rtl="0" eaLnBrk="1" fontAlgn="auto" latinLnBrk="0" hangingPunct="1">
              <a:lnSpc>
                <a:spcPct val="100000"/>
              </a:lnSpc>
              <a:spcBef>
                <a:spcPts val="0"/>
              </a:spcBef>
              <a:spcAft>
                <a:spcPts val="0"/>
              </a:spcAft>
              <a:buClr>
                <a:srgbClr val="2A3646"/>
              </a:buClr>
              <a:buSzTx/>
              <a:buFont typeface="Wingdings" panose="05000000000000000000" pitchFamily="2" charset="2"/>
              <a:buChar char="§"/>
              <a:tabLst/>
              <a:defRPr/>
            </a:pPr>
            <a:r>
              <a:rPr kumimoji="0" lang="af-ZA" sz="1800" b="0" i="0" u="none" strike="noStrike" kern="1200" cap="none" spc="0" normalizeH="0" baseline="0" noProof="0" dirty="0">
                <a:ln>
                  <a:noFill/>
                </a:ln>
                <a:solidFill>
                  <a:srgbClr val="2A3646"/>
                </a:solidFill>
                <a:effectLst/>
                <a:uLnTx/>
                <a:uFillTx/>
                <a:latin typeface="Bookman Old Style" panose="02050604050505020204" pitchFamily="18" charset="0"/>
              </a:rPr>
              <a:t>Tutor</a:t>
            </a:r>
          </a:p>
          <a:p>
            <a:pPr marL="285750" marR="0" lvl="0" indent="-285750" algn="l" defTabSz="4572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4C5E4098-2A68-4079-AA0F-8D49F126FDC2}"/>
              </a:ext>
            </a:extLst>
          </p:cNvPr>
          <p:cNvSpPr txBox="1"/>
          <p:nvPr/>
        </p:nvSpPr>
        <p:spPr>
          <a:xfrm>
            <a:off x="3413173" y="2295602"/>
            <a:ext cx="239150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A3646"/>
                </a:solidFill>
                <a:effectLst/>
                <a:uLnTx/>
                <a:uFillTx/>
                <a:latin typeface="Bahnschrift" panose="020B0502040204020203" pitchFamily="34" charset="0"/>
                <a:ea typeface="+mn-ea"/>
                <a:cs typeface="+mn-cs"/>
              </a:rPr>
              <a:t>For subjects</a:t>
            </a:r>
          </a:p>
        </p:txBody>
      </p:sp>
      <p:sp>
        <p:nvSpPr>
          <p:cNvPr id="12" name="TextBox 11">
            <a:extLst>
              <a:ext uri="{FF2B5EF4-FFF2-40B4-BE49-F238E27FC236}">
                <a16:creationId xmlns:a16="http://schemas.microsoft.com/office/drawing/2014/main" id="{1822D7DA-5DE6-4624-AF3F-33DECB4359FB}"/>
              </a:ext>
            </a:extLst>
          </p:cNvPr>
          <p:cNvSpPr txBox="1"/>
          <p:nvPr/>
        </p:nvSpPr>
        <p:spPr>
          <a:xfrm>
            <a:off x="3666392" y="2902189"/>
            <a:ext cx="1885071" cy="923330"/>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
                <a:srgbClr val="2A3646"/>
              </a:buClr>
              <a:buSzTx/>
              <a:buFont typeface="Wingdings" panose="05000000000000000000" pitchFamily="2" charset="2"/>
              <a:buChar char="§"/>
              <a:tabLst/>
              <a:defRPr/>
            </a:pPr>
            <a:r>
              <a:rPr kumimoji="0" lang="af-ZA" sz="1800" b="0" i="0" u="none" strike="noStrike" kern="1200" cap="none" spc="0" normalizeH="0" baseline="0" noProof="0" dirty="0">
                <a:ln>
                  <a:noFill/>
                </a:ln>
                <a:solidFill>
                  <a:srgbClr val="2A3646"/>
                </a:solidFill>
                <a:effectLst/>
                <a:uLnTx/>
                <a:uFillTx/>
                <a:latin typeface="Calibri" panose="020F0502020204030204"/>
                <a:ea typeface="+mn-ea"/>
                <a:cs typeface="+mn-cs"/>
              </a:rPr>
              <a:t>S_ID</a:t>
            </a:r>
          </a:p>
          <a:p>
            <a:pPr marL="285750" marR="0" lvl="0" indent="-285750" algn="l" defTabSz="457200" rtl="0" eaLnBrk="1" fontAlgn="auto" latinLnBrk="0" hangingPunct="1">
              <a:lnSpc>
                <a:spcPct val="100000"/>
              </a:lnSpc>
              <a:spcBef>
                <a:spcPts val="0"/>
              </a:spcBef>
              <a:spcAft>
                <a:spcPts val="0"/>
              </a:spcAft>
              <a:buClr>
                <a:srgbClr val="2A3646"/>
              </a:buClr>
              <a:buSzTx/>
              <a:buFont typeface="Wingdings" panose="05000000000000000000" pitchFamily="2" charset="2"/>
              <a:buChar char="§"/>
              <a:tabLst/>
              <a:defRPr/>
            </a:pPr>
            <a:r>
              <a:rPr kumimoji="0" lang="af-ZA" sz="1800" b="0" i="0" u="none" strike="noStrike" kern="1200" cap="none" spc="0" normalizeH="0" baseline="0" noProof="0" dirty="0">
                <a:ln>
                  <a:noFill/>
                </a:ln>
                <a:solidFill>
                  <a:srgbClr val="2A3646"/>
                </a:solidFill>
                <a:effectLst/>
                <a:uLnTx/>
                <a:uFillTx/>
                <a:latin typeface="Calibri" panose="020F0502020204030204"/>
                <a:ea typeface="+mn-ea"/>
                <a:cs typeface="+mn-cs"/>
              </a:rPr>
              <a:t>S_Name</a:t>
            </a:r>
          </a:p>
          <a:p>
            <a:pPr marL="285750" marR="0" lvl="0" indent="-285750" algn="l" defTabSz="4572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7E22DD0D-A9D4-4F10-B525-A7E25A861B05}"/>
              </a:ext>
            </a:extLst>
          </p:cNvPr>
          <p:cNvSpPr txBox="1"/>
          <p:nvPr/>
        </p:nvSpPr>
        <p:spPr>
          <a:xfrm>
            <a:off x="6425414" y="2295600"/>
            <a:ext cx="257380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A3646"/>
                </a:solidFill>
                <a:effectLst/>
                <a:uLnTx/>
                <a:uFillTx/>
                <a:latin typeface="Bahnschrift" panose="020B0502040204020203" pitchFamily="34" charset="0"/>
                <a:ea typeface="+mn-ea"/>
                <a:cs typeface="+mn-cs"/>
              </a:rPr>
              <a:t>For departments</a:t>
            </a:r>
          </a:p>
        </p:txBody>
      </p:sp>
      <p:sp>
        <p:nvSpPr>
          <p:cNvPr id="14" name="TextBox 13">
            <a:extLst>
              <a:ext uri="{FF2B5EF4-FFF2-40B4-BE49-F238E27FC236}">
                <a16:creationId xmlns:a16="http://schemas.microsoft.com/office/drawing/2014/main" id="{FA9DF697-2EE3-46B4-B7D4-97273F6A565A}"/>
              </a:ext>
            </a:extLst>
          </p:cNvPr>
          <p:cNvSpPr txBox="1"/>
          <p:nvPr/>
        </p:nvSpPr>
        <p:spPr>
          <a:xfrm>
            <a:off x="6678635" y="2901295"/>
            <a:ext cx="1885071" cy="1200329"/>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
                <a:srgbClr val="2A3646"/>
              </a:buClr>
              <a:buSzTx/>
              <a:buFont typeface="Wingdings" panose="05000000000000000000" pitchFamily="2" charset="2"/>
              <a:buChar char="§"/>
              <a:tabLst/>
              <a:defRPr/>
            </a:pPr>
            <a:r>
              <a:rPr kumimoji="0" lang="af-ZA" sz="1800" b="0" i="0" u="none" strike="noStrike" kern="1200" cap="none" spc="0" normalizeH="0" baseline="0" noProof="0" dirty="0">
                <a:ln>
                  <a:noFill/>
                </a:ln>
                <a:solidFill>
                  <a:srgbClr val="2A3646"/>
                </a:solidFill>
                <a:effectLst/>
                <a:uLnTx/>
                <a:uFillTx/>
                <a:latin typeface="Calibri" panose="020F0502020204030204"/>
                <a:ea typeface="+mn-ea"/>
                <a:cs typeface="+mn-cs"/>
              </a:rPr>
              <a:t>D_ID</a:t>
            </a:r>
          </a:p>
          <a:p>
            <a:pPr marL="285750" marR="0" lvl="0" indent="-285750" algn="l" defTabSz="457200" rtl="0" eaLnBrk="1" fontAlgn="auto" latinLnBrk="0" hangingPunct="1">
              <a:lnSpc>
                <a:spcPct val="100000"/>
              </a:lnSpc>
              <a:spcBef>
                <a:spcPts val="0"/>
              </a:spcBef>
              <a:spcAft>
                <a:spcPts val="0"/>
              </a:spcAft>
              <a:buClr>
                <a:srgbClr val="2A3646"/>
              </a:buClr>
              <a:buSzTx/>
              <a:buFont typeface="Wingdings" panose="05000000000000000000" pitchFamily="2" charset="2"/>
              <a:buChar char="§"/>
              <a:tabLst/>
              <a:defRPr/>
            </a:pPr>
            <a:r>
              <a:rPr kumimoji="0" lang="af-ZA" sz="1800" b="0" i="0" u="none" strike="noStrike" kern="1200" cap="none" spc="0" normalizeH="0" baseline="0" noProof="0" dirty="0">
                <a:ln>
                  <a:noFill/>
                </a:ln>
                <a:solidFill>
                  <a:srgbClr val="2A3646"/>
                </a:solidFill>
                <a:effectLst/>
                <a:uLnTx/>
                <a:uFillTx/>
                <a:latin typeface="Calibri" panose="020F0502020204030204"/>
                <a:ea typeface="+mn-ea"/>
                <a:cs typeface="+mn-cs"/>
              </a:rPr>
              <a:t>D_Name</a:t>
            </a:r>
          </a:p>
          <a:p>
            <a:pPr marL="285750" marR="0" lvl="0" indent="-285750" algn="l" defTabSz="457200" rtl="0" eaLnBrk="1" fontAlgn="auto" latinLnBrk="0" hangingPunct="1">
              <a:lnSpc>
                <a:spcPct val="100000"/>
              </a:lnSpc>
              <a:spcBef>
                <a:spcPts val="0"/>
              </a:spcBef>
              <a:spcAft>
                <a:spcPts val="0"/>
              </a:spcAft>
              <a:buClr>
                <a:srgbClr val="2A3646"/>
              </a:buClr>
              <a:buSzTx/>
              <a:buFont typeface="Wingdings" panose="05000000000000000000" pitchFamily="2" charset="2"/>
              <a:buChar char="§"/>
              <a:tabLst/>
              <a:defRPr/>
            </a:pPr>
            <a:r>
              <a:rPr kumimoji="0" lang="af-ZA" sz="1800" b="0" i="0" u="none" strike="noStrike" kern="1200" cap="none" spc="0" normalizeH="0" baseline="0" noProof="0" dirty="0">
                <a:ln>
                  <a:noFill/>
                </a:ln>
                <a:solidFill>
                  <a:srgbClr val="2A3646"/>
                </a:solidFill>
                <a:effectLst/>
                <a:uLnTx/>
                <a:uFillTx/>
                <a:latin typeface="Calibri" panose="020F0502020204030204"/>
                <a:ea typeface="+mn-ea"/>
                <a:cs typeface="+mn-cs"/>
              </a:rPr>
              <a:t>Teacher_num</a:t>
            </a:r>
          </a:p>
          <a:p>
            <a:pPr marL="285750" marR="0" lvl="0" indent="-285750" algn="l" defTabSz="4572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40FBF9B4-88E2-4824-8313-A0DB2B3328AD}"/>
              </a:ext>
            </a:extLst>
          </p:cNvPr>
          <p:cNvSpPr txBox="1"/>
          <p:nvPr/>
        </p:nvSpPr>
        <p:spPr>
          <a:xfrm>
            <a:off x="9437661" y="2295601"/>
            <a:ext cx="255973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f-ZA" sz="2400" b="0" i="0" u="none" strike="noStrike" kern="1200" cap="none" spc="0" normalizeH="0" baseline="0" noProof="0" dirty="0">
                <a:ln>
                  <a:noFill/>
                </a:ln>
                <a:solidFill>
                  <a:srgbClr val="2A3646"/>
                </a:solidFill>
                <a:effectLst/>
                <a:uLnTx/>
                <a:uFillTx/>
                <a:latin typeface="Bahnschrift" panose="020B0502040204020203" pitchFamily="34" charset="0"/>
                <a:ea typeface="+mn-ea"/>
                <a:cs typeface="+mn-cs"/>
              </a:rPr>
              <a:t>For Tperiods</a:t>
            </a:r>
          </a:p>
        </p:txBody>
      </p:sp>
      <p:sp>
        <p:nvSpPr>
          <p:cNvPr id="16" name="TextBox 15">
            <a:extLst>
              <a:ext uri="{FF2B5EF4-FFF2-40B4-BE49-F238E27FC236}">
                <a16:creationId xmlns:a16="http://schemas.microsoft.com/office/drawing/2014/main" id="{0B6A9A91-0566-4438-A1A3-1A1A87A13D37}"/>
              </a:ext>
            </a:extLst>
          </p:cNvPr>
          <p:cNvSpPr txBox="1"/>
          <p:nvPr/>
        </p:nvSpPr>
        <p:spPr>
          <a:xfrm>
            <a:off x="9728976" y="2901295"/>
            <a:ext cx="1885071" cy="1477328"/>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
                <a:srgbClr val="2A3646"/>
              </a:buClr>
              <a:buSzTx/>
              <a:buFont typeface="Wingdings" panose="05000000000000000000" pitchFamily="2" charset="2"/>
              <a:buChar char="§"/>
              <a:tabLst/>
              <a:defRPr/>
            </a:pPr>
            <a:r>
              <a:rPr kumimoji="0" lang="af-ZA" sz="1800" b="0" i="0" u="none" strike="noStrike" kern="1200" cap="none" spc="0" normalizeH="0" baseline="0" noProof="0" dirty="0">
                <a:ln>
                  <a:noFill/>
                </a:ln>
                <a:solidFill>
                  <a:srgbClr val="2A3646"/>
                </a:solidFill>
                <a:effectLst/>
                <a:uLnTx/>
                <a:uFillTx/>
                <a:latin typeface="Calibri" panose="020F0502020204030204"/>
                <a:ea typeface="+mn-ea"/>
                <a:cs typeface="+mn-cs"/>
              </a:rPr>
              <a:t>Period_ID</a:t>
            </a:r>
          </a:p>
          <a:p>
            <a:pPr marL="285750" marR="0" lvl="0" indent="-285750" algn="l" defTabSz="457200" rtl="0" eaLnBrk="1" fontAlgn="auto" latinLnBrk="0" hangingPunct="1">
              <a:lnSpc>
                <a:spcPct val="100000"/>
              </a:lnSpc>
              <a:spcBef>
                <a:spcPts val="0"/>
              </a:spcBef>
              <a:spcAft>
                <a:spcPts val="0"/>
              </a:spcAft>
              <a:buClr>
                <a:srgbClr val="2A3646"/>
              </a:buClr>
              <a:buSzTx/>
              <a:buFont typeface="Wingdings" panose="05000000000000000000" pitchFamily="2" charset="2"/>
              <a:buChar char="§"/>
              <a:tabLst/>
              <a:defRPr/>
            </a:pPr>
            <a:r>
              <a:rPr kumimoji="0" lang="af-ZA" sz="1800" b="0" i="0" u="none" strike="noStrike" kern="1200" cap="none" spc="0" normalizeH="0" baseline="0" noProof="0" dirty="0">
                <a:ln>
                  <a:noFill/>
                </a:ln>
                <a:solidFill>
                  <a:srgbClr val="2A3646"/>
                </a:solidFill>
                <a:effectLst/>
                <a:uLnTx/>
                <a:uFillTx/>
                <a:latin typeface="Calibri" panose="020F0502020204030204"/>
                <a:ea typeface="+mn-ea"/>
                <a:cs typeface="+mn-cs"/>
              </a:rPr>
              <a:t>Period_Name</a:t>
            </a:r>
          </a:p>
          <a:p>
            <a:pPr marL="285750" marR="0" lvl="0" indent="-285750" algn="l" defTabSz="457200" rtl="0" eaLnBrk="1" fontAlgn="auto" latinLnBrk="0" hangingPunct="1">
              <a:lnSpc>
                <a:spcPct val="100000"/>
              </a:lnSpc>
              <a:spcBef>
                <a:spcPts val="0"/>
              </a:spcBef>
              <a:spcAft>
                <a:spcPts val="0"/>
              </a:spcAft>
              <a:buClr>
                <a:srgbClr val="2A3646"/>
              </a:buClr>
              <a:buSzTx/>
              <a:buFont typeface="Wingdings" panose="05000000000000000000" pitchFamily="2" charset="2"/>
              <a:buChar char="§"/>
              <a:tabLst/>
              <a:defRPr/>
            </a:pPr>
            <a:r>
              <a:rPr kumimoji="0" lang="af-ZA" sz="1800" b="0" i="0" u="none" strike="noStrike" kern="1200" cap="none" spc="0" normalizeH="0" baseline="0" noProof="0" dirty="0">
                <a:ln>
                  <a:noFill/>
                </a:ln>
                <a:solidFill>
                  <a:srgbClr val="2A3646"/>
                </a:solidFill>
                <a:effectLst/>
                <a:uLnTx/>
                <a:uFillTx/>
                <a:latin typeface="Calibri" panose="020F0502020204030204"/>
                <a:ea typeface="+mn-ea"/>
                <a:cs typeface="+mn-cs"/>
              </a:rPr>
              <a:t>S_Date</a:t>
            </a:r>
          </a:p>
          <a:p>
            <a:pPr marL="285750" marR="0" lvl="0" indent="-285750" algn="l" defTabSz="457200" rtl="0" eaLnBrk="1" fontAlgn="auto" latinLnBrk="0" hangingPunct="1">
              <a:lnSpc>
                <a:spcPct val="100000"/>
              </a:lnSpc>
              <a:spcBef>
                <a:spcPts val="0"/>
              </a:spcBef>
              <a:spcAft>
                <a:spcPts val="0"/>
              </a:spcAft>
              <a:buClr>
                <a:srgbClr val="2A3646"/>
              </a:buClr>
              <a:buSzTx/>
              <a:buFont typeface="Wingdings" panose="05000000000000000000" pitchFamily="2" charset="2"/>
              <a:buChar char="§"/>
              <a:tabLst/>
              <a:defRPr/>
            </a:pPr>
            <a:r>
              <a:rPr kumimoji="0" lang="af-ZA" sz="1800" b="0" i="0" u="none" strike="noStrike" kern="1200" cap="none" spc="0" normalizeH="0" baseline="0" noProof="0" dirty="0">
                <a:ln>
                  <a:noFill/>
                </a:ln>
                <a:solidFill>
                  <a:srgbClr val="2A3646"/>
                </a:solidFill>
                <a:effectLst/>
                <a:uLnTx/>
                <a:uFillTx/>
                <a:latin typeface="Calibri" panose="020F0502020204030204"/>
                <a:ea typeface="+mn-ea"/>
                <a:cs typeface="+mn-cs"/>
              </a:rPr>
              <a:t>E_date</a:t>
            </a:r>
          </a:p>
          <a:p>
            <a:pPr marL="285750" marR="0" lvl="0" indent="-285750" algn="l" defTabSz="4572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9867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A3646"/>
        </a:solidFill>
        <a:effectLst/>
      </p:bgPr>
    </p:bg>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38F06735-FD23-4CC2-BAD0-8D3BEA81459A}"/>
              </a:ext>
            </a:extLst>
          </p:cNvPr>
          <p:cNvSpPr/>
          <p:nvPr/>
        </p:nvSpPr>
        <p:spPr>
          <a:xfrm>
            <a:off x="3413763" y="1849008"/>
            <a:ext cx="2391507" cy="39530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C74EAB26-F367-40F3-873C-FC8A81ED7FB5}"/>
              </a:ext>
            </a:extLst>
          </p:cNvPr>
          <p:cNvSpPr txBox="1"/>
          <p:nvPr/>
        </p:nvSpPr>
        <p:spPr>
          <a:xfrm>
            <a:off x="0" y="815926"/>
            <a:ext cx="12191999"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Bookman Old Style" panose="02050604050505020204" pitchFamily="18" charset="0"/>
                <a:ea typeface="+mn-ea"/>
                <a:cs typeface="+mn-cs"/>
              </a:rPr>
              <a:t>Attributes</a:t>
            </a:r>
          </a:p>
        </p:txBody>
      </p:sp>
      <p:sp>
        <p:nvSpPr>
          <p:cNvPr id="9" name="TextBox 8">
            <a:extLst>
              <a:ext uri="{FF2B5EF4-FFF2-40B4-BE49-F238E27FC236}">
                <a16:creationId xmlns:a16="http://schemas.microsoft.com/office/drawing/2014/main" id="{B73B47C5-38E1-478C-B587-7A9F94F3C3A2}"/>
              </a:ext>
            </a:extLst>
          </p:cNvPr>
          <p:cNvSpPr txBox="1"/>
          <p:nvPr/>
        </p:nvSpPr>
        <p:spPr>
          <a:xfrm>
            <a:off x="400932" y="2295603"/>
            <a:ext cx="239150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Bahnschrift" panose="020B0502040204020203" pitchFamily="34" charset="0"/>
                <a:ea typeface="+mn-ea"/>
                <a:cs typeface="+mn-cs"/>
              </a:rPr>
              <a:t>For teachers</a:t>
            </a:r>
          </a:p>
        </p:txBody>
      </p:sp>
      <p:sp>
        <p:nvSpPr>
          <p:cNvPr id="10" name="TextBox 9">
            <a:extLst>
              <a:ext uri="{FF2B5EF4-FFF2-40B4-BE49-F238E27FC236}">
                <a16:creationId xmlns:a16="http://schemas.microsoft.com/office/drawing/2014/main" id="{8A4499C6-A7BA-4126-9962-9DD1AB32D0D0}"/>
              </a:ext>
            </a:extLst>
          </p:cNvPr>
          <p:cNvSpPr txBox="1"/>
          <p:nvPr/>
        </p:nvSpPr>
        <p:spPr>
          <a:xfrm>
            <a:off x="654149" y="2902189"/>
            <a:ext cx="1885071" cy="2031325"/>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af-ZA" sz="1800" b="0" i="0" u="none" strike="noStrike" kern="1200" cap="none" spc="0" normalizeH="0" baseline="0" noProof="0" dirty="0">
                <a:ln>
                  <a:noFill/>
                </a:ln>
                <a:solidFill>
                  <a:prstClr val="white"/>
                </a:solidFill>
                <a:effectLst/>
                <a:uLnTx/>
                <a:uFillTx/>
                <a:latin typeface="Bookman Old Style" panose="02050604050505020204" pitchFamily="18" charset="0"/>
              </a:rPr>
              <a:t>Teacher_ID</a:t>
            </a:r>
          </a:p>
          <a:p>
            <a:pPr marL="285750" marR="0" lvl="0" indent="-285750" algn="l" defTabSz="4572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af-ZA" sz="1800" b="0" i="0" u="none" strike="noStrike" kern="1200" cap="none" spc="0" normalizeH="0" baseline="0" noProof="0" dirty="0">
                <a:ln>
                  <a:noFill/>
                </a:ln>
                <a:solidFill>
                  <a:prstClr val="white"/>
                </a:solidFill>
                <a:effectLst/>
                <a:uLnTx/>
                <a:uFillTx/>
                <a:latin typeface="Bookman Old Style" panose="02050604050505020204" pitchFamily="18" charset="0"/>
              </a:rPr>
              <a:t>T_Fname</a:t>
            </a:r>
          </a:p>
          <a:p>
            <a:pPr marL="285750" marR="0" lvl="0" indent="-285750" algn="l" defTabSz="4572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af-ZA" sz="1800" b="0" i="0" u="none" strike="noStrike" kern="1200" cap="none" spc="0" normalizeH="0" baseline="0" noProof="0" dirty="0">
                <a:ln>
                  <a:noFill/>
                </a:ln>
                <a:solidFill>
                  <a:prstClr val="white"/>
                </a:solidFill>
                <a:effectLst/>
                <a:uLnTx/>
                <a:uFillTx/>
                <a:latin typeface="Bookman Old Style" panose="02050604050505020204" pitchFamily="18" charset="0"/>
              </a:rPr>
              <a:t>T_Lname</a:t>
            </a:r>
          </a:p>
          <a:p>
            <a:pPr marL="285750" marR="0" lvl="0" indent="-285750" algn="l" defTabSz="4572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af-ZA" sz="1800" b="0" i="0" u="none" strike="noStrike" kern="1200" cap="none" spc="0" normalizeH="0" baseline="0" noProof="0" dirty="0">
                <a:ln>
                  <a:noFill/>
                </a:ln>
                <a:solidFill>
                  <a:prstClr val="white"/>
                </a:solidFill>
                <a:effectLst/>
                <a:uLnTx/>
                <a:uFillTx/>
                <a:latin typeface="Bookman Old Style" panose="02050604050505020204" pitchFamily="18" charset="0"/>
              </a:rPr>
              <a:t>Email</a:t>
            </a:r>
          </a:p>
          <a:p>
            <a:pPr marL="285750" marR="0" lvl="0" indent="-285750" algn="l" defTabSz="4572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af-ZA" sz="1800" b="0" i="0" u="none" strike="noStrike" kern="1200" cap="none" spc="0" normalizeH="0" baseline="0" noProof="0" dirty="0">
                <a:ln>
                  <a:noFill/>
                </a:ln>
                <a:solidFill>
                  <a:prstClr val="white"/>
                </a:solidFill>
                <a:effectLst/>
                <a:uLnTx/>
                <a:uFillTx/>
                <a:latin typeface="Bookman Old Style" panose="02050604050505020204" pitchFamily="18" charset="0"/>
              </a:rPr>
              <a:t>Phone</a:t>
            </a:r>
          </a:p>
          <a:p>
            <a:pPr marL="285750" marR="0" lvl="0" indent="-285750" algn="l" defTabSz="4572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r>
              <a:rPr kumimoji="0" lang="af-ZA" sz="1800" b="0" i="0" u="none" strike="noStrike" kern="1200" cap="none" spc="0" normalizeH="0" baseline="0" noProof="0" dirty="0">
                <a:ln>
                  <a:noFill/>
                </a:ln>
                <a:solidFill>
                  <a:prstClr val="white"/>
                </a:solidFill>
                <a:effectLst/>
                <a:uLnTx/>
                <a:uFillTx/>
                <a:latin typeface="Bookman Old Style" panose="02050604050505020204" pitchFamily="18" charset="0"/>
              </a:rPr>
              <a:t>Tutor</a:t>
            </a:r>
          </a:p>
          <a:p>
            <a:pPr marL="285750" marR="0" lvl="0" indent="-285750" algn="l" defTabSz="4572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4C5E4098-2A68-4079-AA0F-8D49F126FDC2}"/>
              </a:ext>
            </a:extLst>
          </p:cNvPr>
          <p:cNvSpPr txBox="1"/>
          <p:nvPr/>
        </p:nvSpPr>
        <p:spPr>
          <a:xfrm>
            <a:off x="3413173" y="2295602"/>
            <a:ext cx="239150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A3646"/>
                </a:solidFill>
                <a:effectLst/>
                <a:uLnTx/>
                <a:uFillTx/>
                <a:latin typeface="Bahnschrift" panose="020B0502040204020203" pitchFamily="34" charset="0"/>
                <a:ea typeface="+mn-ea"/>
                <a:cs typeface="+mn-cs"/>
              </a:rPr>
              <a:t>For subjects</a:t>
            </a:r>
          </a:p>
        </p:txBody>
      </p:sp>
      <p:sp>
        <p:nvSpPr>
          <p:cNvPr id="12" name="TextBox 11">
            <a:extLst>
              <a:ext uri="{FF2B5EF4-FFF2-40B4-BE49-F238E27FC236}">
                <a16:creationId xmlns:a16="http://schemas.microsoft.com/office/drawing/2014/main" id="{1822D7DA-5DE6-4624-AF3F-33DECB4359FB}"/>
              </a:ext>
            </a:extLst>
          </p:cNvPr>
          <p:cNvSpPr txBox="1"/>
          <p:nvPr/>
        </p:nvSpPr>
        <p:spPr>
          <a:xfrm>
            <a:off x="3666392" y="2902189"/>
            <a:ext cx="1885071" cy="923330"/>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
                <a:srgbClr val="2A3646"/>
              </a:buClr>
              <a:buSzTx/>
              <a:buFont typeface="Wingdings" panose="05000000000000000000" pitchFamily="2" charset="2"/>
              <a:buChar char="§"/>
              <a:tabLst/>
              <a:defRPr/>
            </a:pPr>
            <a:r>
              <a:rPr kumimoji="0" lang="af-ZA" sz="1800" b="0" i="0" u="none" strike="noStrike" kern="1200" cap="none" spc="0" normalizeH="0" baseline="0" noProof="0" dirty="0">
                <a:ln>
                  <a:noFill/>
                </a:ln>
                <a:solidFill>
                  <a:srgbClr val="2A3646"/>
                </a:solidFill>
                <a:effectLst/>
                <a:uLnTx/>
                <a:uFillTx/>
                <a:latin typeface="Bookman Old Style" panose="02050604050505020204" pitchFamily="18" charset="0"/>
              </a:rPr>
              <a:t>S_ID</a:t>
            </a:r>
          </a:p>
          <a:p>
            <a:pPr marL="285750" marR="0" lvl="0" indent="-285750" algn="l" defTabSz="457200" rtl="0" eaLnBrk="1" fontAlgn="auto" latinLnBrk="0" hangingPunct="1">
              <a:lnSpc>
                <a:spcPct val="100000"/>
              </a:lnSpc>
              <a:spcBef>
                <a:spcPts val="0"/>
              </a:spcBef>
              <a:spcAft>
                <a:spcPts val="0"/>
              </a:spcAft>
              <a:buClr>
                <a:srgbClr val="2A3646"/>
              </a:buClr>
              <a:buSzTx/>
              <a:buFont typeface="Wingdings" panose="05000000000000000000" pitchFamily="2" charset="2"/>
              <a:buChar char="§"/>
              <a:tabLst/>
              <a:defRPr/>
            </a:pPr>
            <a:r>
              <a:rPr kumimoji="0" lang="af-ZA" sz="1800" b="0" i="0" u="none" strike="noStrike" kern="1200" cap="none" spc="0" normalizeH="0" baseline="0" noProof="0" dirty="0">
                <a:ln>
                  <a:noFill/>
                </a:ln>
                <a:solidFill>
                  <a:srgbClr val="2A3646"/>
                </a:solidFill>
                <a:effectLst/>
                <a:uLnTx/>
                <a:uFillTx/>
                <a:latin typeface="Bookman Old Style" panose="02050604050505020204" pitchFamily="18" charset="0"/>
              </a:rPr>
              <a:t>S_Name</a:t>
            </a:r>
          </a:p>
          <a:p>
            <a:pPr marL="285750" marR="0" lvl="0" indent="-285750" algn="l" defTabSz="4572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7E22DD0D-A9D4-4F10-B525-A7E25A861B05}"/>
              </a:ext>
            </a:extLst>
          </p:cNvPr>
          <p:cNvSpPr txBox="1"/>
          <p:nvPr/>
        </p:nvSpPr>
        <p:spPr>
          <a:xfrm>
            <a:off x="6425414" y="2295600"/>
            <a:ext cx="257380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A3646"/>
                </a:solidFill>
                <a:effectLst/>
                <a:uLnTx/>
                <a:uFillTx/>
                <a:latin typeface="Bahnschrift" panose="020B0502040204020203" pitchFamily="34" charset="0"/>
                <a:ea typeface="+mn-ea"/>
                <a:cs typeface="+mn-cs"/>
              </a:rPr>
              <a:t>For departments</a:t>
            </a:r>
          </a:p>
        </p:txBody>
      </p:sp>
      <p:sp>
        <p:nvSpPr>
          <p:cNvPr id="14" name="TextBox 13">
            <a:extLst>
              <a:ext uri="{FF2B5EF4-FFF2-40B4-BE49-F238E27FC236}">
                <a16:creationId xmlns:a16="http://schemas.microsoft.com/office/drawing/2014/main" id="{FA9DF697-2EE3-46B4-B7D4-97273F6A565A}"/>
              </a:ext>
            </a:extLst>
          </p:cNvPr>
          <p:cNvSpPr txBox="1"/>
          <p:nvPr/>
        </p:nvSpPr>
        <p:spPr>
          <a:xfrm>
            <a:off x="6678635" y="2901295"/>
            <a:ext cx="1885071" cy="1200329"/>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
                <a:srgbClr val="2A3646"/>
              </a:buClr>
              <a:buSzTx/>
              <a:buFont typeface="Wingdings" panose="05000000000000000000" pitchFamily="2" charset="2"/>
              <a:buChar char="§"/>
              <a:tabLst/>
              <a:defRPr/>
            </a:pPr>
            <a:r>
              <a:rPr kumimoji="0" lang="af-ZA" sz="1800" b="0" i="0" u="none" strike="noStrike" kern="1200" cap="none" spc="0" normalizeH="0" baseline="0" noProof="0" dirty="0">
                <a:ln>
                  <a:noFill/>
                </a:ln>
                <a:solidFill>
                  <a:srgbClr val="2A3646"/>
                </a:solidFill>
                <a:effectLst/>
                <a:uLnTx/>
                <a:uFillTx/>
                <a:latin typeface="Calibri" panose="020F0502020204030204"/>
                <a:ea typeface="+mn-ea"/>
                <a:cs typeface="+mn-cs"/>
              </a:rPr>
              <a:t>D_ID</a:t>
            </a:r>
          </a:p>
          <a:p>
            <a:pPr marL="285750" marR="0" lvl="0" indent="-285750" algn="l" defTabSz="457200" rtl="0" eaLnBrk="1" fontAlgn="auto" latinLnBrk="0" hangingPunct="1">
              <a:lnSpc>
                <a:spcPct val="100000"/>
              </a:lnSpc>
              <a:spcBef>
                <a:spcPts val="0"/>
              </a:spcBef>
              <a:spcAft>
                <a:spcPts val="0"/>
              </a:spcAft>
              <a:buClr>
                <a:srgbClr val="2A3646"/>
              </a:buClr>
              <a:buSzTx/>
              <a:buFont typeface="Wingdings" panose="05000000000000000000" pitchFamily="2" charset="2"/>
              <a:buChar char="§"/>
              <a:tabLst/>
              <a:defRPr/>
            </a:pPr>
            <a:r>
              <a:rPr kumimoji="0" lang="af-ZA" sz="1800" b="0" i="0" u="none" strike="noStrike" kern="1200" cap="none" spc="0" normalizeH="0" baseline="0" noProof="0" dirty="0">
                <a:ln>
                  <a:noFill/>
                </a:ln>
                <a:solidFill>
                  <a:srgbClr val="2A3646"/>
                </a:solidFill>
                <a:effectLst/>
                <a:uLnTx/>
                <a:uFillTx/>
                <a:latin typeface="Calibri" panose="020F0502020204030204"/>
                <a:ea typeface="+mn-ea"/>
                <a:cs typeface="+mn-cs"/>
              </a:rPr>
              <a:t>D_Name</a:t>
            </a:r>
          </a:p>
          <a:p>
            <a:pPr marL="285750" marR="0" lvl="0" indent="-285750" algn="l" defTabSz="457200" rtl="0" eaLnBrk="1" fontAlgn="auto" latinLnBrk="0" hangingPunct="1">
              <a:lnSpc>
                <a:spcPct val="100000"/>
              </a:lnSpc>
              <a:spcBef>
                <a:spcPts val="0"/>
              </a:spcBef>
              <a:spcAft>
                <a:spcPts val="0"/>
              </a:spcAft>
              <a:buClr>
                <a:srgbClr val="2A3646"/>
              </a:buClr>
              <a:buSzTx/>
              <a:buFont typeface="Wingdings" panose="05000000000000000000" pitchFamily="2" charset="2"/>
              <a:buChar char="§"/>
              <a:tabLst/>
              <a:defRPr/>
            </a:pPr>
            <a:r>
              <a:rPr kumimoji="0" lang="af-ZA" sz="1800" b="0" i="0" u="none" strike="noStrike" kern="1200" cap="none" spc="0" normalizeH="0" baseline="0" noProof="0" dirty="0">
                <a:ln>
                  <a:noFill/>
                </a:ln>
                <a:solidFill>
                  <a:srgbClr val="2A3646"/>
                </a:solidFill>
                <a:effectLst/>
                <a:uLnTx/>
                <a:uFillTx/>
                <a:latin typeface="Calibri" panose="020F0502020204030204"/>
                <a:ea typeface="+mn-ea"/>
                <a:cs typeface="+mn-cs"/>
              </a:rPr>
              <a:t>Teacher_num</a:t>
            </a:r>
          </a:p>
          <a:p>
            <a:pPr marL="285750" marR="0" lvl="0" indent="-285750" algn="l" defTabSz="4572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40FBF9B4-88E2-4824-8313-A0DB2B3328AD}"/>
              </a:ext>
            </a:extLst>
          </p:cNvPr>
          <p:cNvSpPr txBox="1"/>
          <p:nvPr/>
        </p:nvSpPr>
        <p:spPr>
          <a:xfrm>
            <a:off x="9437661" y="2295601"/>
            <a:ext cx="255973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af-ZA" sz="2400" b="0" i="0" u="none" strike="noStrike" kern="1200" cap="none" spc="0" normalizeH="0" baseline="0" noProof="0" dirty="0">
                <a:ln>
                  <a:noFill/>
                </a:ln>
                <a:solidFill>
                  <a:srgbClr val="2A3646"/>
                </a:solidFill>
                <a:effectLst/>
                <a:uLnTx/>
                <a:uFillTx/>
                <a:latin typeface="Bahnschrift" panose="020B0502040204020203" pitchFamily="34" charset="0"/>
                <a:ea typeface="+mn-ea"/>
                <a:cs typeface="+mn-cs"/>
              </a:rPr>
              <a:t>For Tperiods</a:t>
            </a:r>
          </a:p>
        </p:txBody>
      </p:sp>
      <p:sp>
        <p:nvSpPr>
          <p:cNvPr id="16" name="TextBox 15">
            <a:extLst>
              <a:ext uri="{FF2B5EF4-FFF2-40B4-BE49-F238E27FC236}">
                <a16:creationId xmlns:a16="http://schemas.microsoft.com/office/drawing/2014/main" id="{0B6A9A91-0566-4438-A1A3-1A1A87A13D37}"/>
              </a:ext>
            </a:extLst>
          </p:cNvPr>
          <p:cNvSpPr txBox="1"/>
          <p:nvPr/>
        </p:nvSpPr>
        <p:spPr>
          <a:xfrm>
            <a:off x="9728976" y="2901295"/>
            <a:ext cx="1885071" cy="1477328"/>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
                <a:srgbClr val="2A3646"/>
              </a:buClr>
              <a:buSzTx/>
              <a:buFont typeface="Wingdings" panose="05000000000000000000" pitchFamily="2" charset="2"/>
              <a:buChar char="§"/>
              <a:tabLst/>
              <a:defRPr/>
            </a:pPr>
            <a:r>
              <a:rPr kumimoji="0" lang="af-ZA" sz="1800" b="0" i="0" u="none" strike="noStrike" kern="1200" cap="none" spc="0" normalizeH="0" baseline="0" noProof="0" dirty="0">
                <a:ln>
                  <a:noFill/>
                </a:ln>
                <a:solidFill>
                  <a:srgbClr val="2A3646"/>
                </a:solidFill>
                <a:effectLst/>
                <a:uLnTx/>
                <a:uFillTx/>
                <a:latin typeface="Calibri" panose="020F0502020204030204"/>
                <a:ea typeface="+mn-ea"/>
                <a:cs typeface="+mn-cs"/>
              </a:rPr>
              <a:t>Period_ID</a:t>
            </a:r>
          </a:p>
          <a:p>
            <a:pPr marL="285750" marR="0" lvl="0" indent="-285750" algn="l" defTabSz="457200" rtl="0" eaLnBrk="1" fontAlgn="auto" latinLnBrk="0" hangingPunct="1">
              <a:lnSpc>
                <a:spcPct val="100000"/>
              </a:lnSpc>
              <a:spcBef>
                <a:spcPts val="0"/>
              </a:spcBef>
              <a:spcAft>
                <a:spcPts val="0"/>
              </a:spcAft>
              <a:buClr>
                <a:srgbClr val="2A3646"/>
              </a:buClr>
              <a:buSzTx/>
              <a:buFont typeface="Wingdings" panose="05000000000000000000" pitchFamily="2" charset="2"/>
              <a:buChar char="§"/>
              <a:tabLst/>
              <a:defRPr/>
            </a:pPr>
            <a:r>
              <a:rPr kumimoji="0" lang="af-ZA" sz="1800" b="0" i="0" u="none" strike="noStrike" kern="1200" cap="none" spc="0" normalizeH="0" baseline="0" noProof="0" dirty="0">
                <a:ln>
                  <a:noFill/>
                </a:ln>
                <a:solidFill>
                  <a:srgbClr val="2A3646"/>
                </a:solidFill>
                <a:effectLst/>
                <a:uLnTx/>
                <a:uFillTx/>
                <a:latin typeface="Calibri" panose="020F0502020204030204"/>
                <a:ea typeface="+mn-ea"/>
                <a:cs typeface="+mn-cs"/>
              </a:rPr>
              <a:t>Period_Name</a:t>
            </a:r>
          </a:p>
          <a:p>
            <a:pPr marL="285750" marR="0" lvl="0" indent="-285750" algn="l" defTabSz="457200" rtl="0" eaLnBrk="1" fontAlgn="auto" latinLnBrk="0" hangingPunct="1">
              <a:lnSpc>
                <a:spcPct val="100000"/>
              </a:lnSpc>
              <a:spcBef>
                <a:spcPts val="0"/>
              </a:spcBef>
              <a:spcAft>
                <a:spcPts val="0"/>
              </a:spcAft>
              <a:buClr>
                <a:srgbClr val="2A3646"/>
              </a:buClr>
              <a:buSzTx/>
              <a:buFont typeface="Wingdings" panose="05000000000000000000" pitchFamily="2" charset="2"/>
              <a:buChar char="§"/>
              <a:tabLst/>
              <a:defRPr/>
            </a:pPr>
            <a:r>
              <a:rPr kumimoji="0" lang="af-ZA" sz="1800" b="0" i="0" u="none" strike="noStrike" kern="1200" cap="none" spc="0" normalizeH="0" baseline="0" noProof="0" dirty="0">
                <a:ln>
                  <a:noFill/>
                </a:ln>
                <a:solidFill>
                  <a:srgbClr val="2A3646"/>
                </a:solidFill>
                <a:effectLst/>
                <a:uLnTx/>
                <a:uFillTx/>
                <a:latin typeface="Calibri" panose="020F0502020204030204"/>
                <a:ea typeface="+mn-ea"/>
                <a:cs typeface="+mn-cs"/>
              </a:rPr>
              <a:t>S_Date</a:t>
            </a:r>
          </a:p>
          <a:p>
            <a:pPr marL="285750" marR="0" lvl="0" indent="-285750" algn="l" defTabSz="457200" rtl="0" eaLnBrk="1" fontAlgn="auto" latinLnBrk="0" hangingPunct="1">
              <a:lnSpc>
                <a:spcPct val="100000"/>
              </a:lnSpc>
              <a:spcBef>
                <a:spcPts val="0"/>
              </a:spcBef>
              <a:spcAft>
                <a:spcPts val="0"/>
              </a:spcAft>
              <a:buClr>
                <a:srgbClr val="2A3646"/>
              </a:buClr>
              <a:buSzTx/>
              <a:buFont typeface="Wingdings" panose="05000000000000000000" pitchFamily="2" charset="2"/>
              <a:buChar char="§"/>
              <a:tabLst/>
              <a:defRPr/>
            </a:pPr>
            <a:r>
              <a:rPr kumimoji="0" lang="af-ZA" sz="1800" b="0" i="0" u="none" strike="noStrike" kern="1200" cap="none" spc="0" normalizeH="0" baseline="0" noProof="0" dirty="0">
                <a:ln>
                  <a:noFill/>
                </a:ln>
                <a:solidFill>
                  <a:srgbClr val="2A3646"/>
                </a:solidFill>
                <a:effectLst/>
                <a:uLnTx/>
                <a:uFillTx/>
                <a:latin typeface="Calibri" panose="020F0502020204030204"/>
                <a:ea typeface="+mn-ea"/>
                <a:cs typeface="+mn-cs"/>
              </a:rPr>
              <a:t>E_date</a:t>
            </a:r>
          </a:p>
          <a:p>
            <a:pPr marL="285750" marR="0" lvl="0" indent="-285750" algn="l" defTabSz="457200" rtl="0" eaLnBrk="1" fontAlgn="auto" latinLnBrk="0" hangingPunct="1">
              <a:lnSpc>
                <a:spcPct val="100000"/>
              </a:lnSpc>
              <a:spcBef>
                <a:spcPts val="0"/>
              </a:spcBef>
              <a:spcAft>
                <a:spcPts val="0"/>
              </a:spcAft>
              <a:buClr>
                <a:prstClr val="white"/>
              </a:buClr>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2992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1046</TotalTime>
  <Words>1925</Words>
  <Application>Microsoft Office PowerPoint</Application>
  <PresentationFormat>Widescreen</PresentationFormat>
  <Paragraphs>236</Paragraphs>
  <Slides>26</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Bahnschrift</vt:lpstr>
      <vt:lpstr>Bookman Old Style</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69</cp:revision>
  <dcterms:created xsi:type="dcterms:W3CDTF">2023-11-29T17:12:22Z</dcterms:created>
  <dcterms:modified xsi:type="dcterms:W3CDTF">2023-11-30T23:11:05Z</dcterms:modified>
</cp:coreProperties>
</file>